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40"/>
  </p:notes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92BFE-D544-4B0A-9916-18CD2918138E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3F334-B520-4B6B-B358-8E064274E3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567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3F334-B520-4B6B-B358-8E064274E33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766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425932-6373-4A1E-8D11-2682A6AA6BC7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9629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  <a:endParaRPr lang="ru-RU" altLang="en-US" noProof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  <a:endParaRPr lang="ru-RU" altLang="en-US" noProof="0" smtClean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172065B-94D9-42B9-B313-65F2B0A7B7BF}" type="datetime1">
              <a:rPr lang="ru-RU" smtClean="0"/>
              <a:t>18.09.2019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09C07F-D36E-4C1E-A938-AF9B63DDC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20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3A7E2-1589-4574-BE99-73909EF2F46B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9C07F-D36E-4C1E-A938-AF9B63DDC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21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369F80-752E-46AB-9704-BFAC8694D21D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9C07F-D36E-4C1E-A938-AF9B63DDC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72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9AC22-84E8-4D1D-876F-ABF37CCD40DC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9C07F-D36E-4C1E-A938-AF9B63DDC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40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2E751-52CF-4ADA-93B3-A3567BAAB327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9C07F-D36E-4C1E-A938-AF9B63DDC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0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0876B-F7FA-448D-BBDD-B04CDD7C859A}" type="datetime1">
              <a:rPr lang="ru-RU" smtClean="0"/>
              <a:t>18.09.2019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9C07F-D36E-4C1E-A938-AF9B63DDC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16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AE68D9-01BD-478E-9464-15E94DB7E476}" type="datetime1">
              <a:rPr lang="ru-RU" smtClean="0"/>
              <a:t>18.09.2019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9C07F-D36E-4C1E-A938-AF9B63DDC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6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A249F5-4D2A-414A-AEB2-498DC8AEF536}" type="datetime1">
              <a:rPr lang="ru-RU" smtClean="0"/>
              <a:t>18.09.2019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9C07F-D36E-4C1E-A938-AF9B63DDC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2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F83FC-A7E1-47A9-88D3-328A2242F50D}" type="datetime1">
              <a:rPr lang="ru-RU" smtClean="0"/>
              <a:t>18.09.2019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9C07F-D36E-4C1E-A938-AF9B63DDC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42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323-EFBB-468A-A03F-6F220ADAC3FF}" type="datetime1">
              <a:rPr lang="ru-RU" smtClean="0"/>
              <a:t>18.09.2019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9C07F-D36E-4C1E-A938-AF9B63DDC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606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30380A-264B-4C46-8089-38C90A7F6835}" type="datetime1">
              <a:rPr lang="ru-RU" smtClean="0"/>
              <a:t>18.09.2019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9C07F-D36E-4C1E-A938-AF9B63DDC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49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j-lt"/>
              </a:defRPr>
            </a:lvl1pPr>
          </a:lstStyle>
          <a:p>
            <a:fld id="{9A613E5A-2377-420C-8777-4B1BFDB3BAA9}" type="datetime1">
              <a:rPr lang="ru-RU" smtClean="0"/>
              <a:t>18.09.2019</a:t>
            </a:fld>
            <a:endParaRPr lang="ru-RU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fld id="{1E09C07F-D36E-4C1E-A938-AF9B63DDCC70}" type="slidenum">
              <a:rPr lang="ru-RU" smtClean="0"/>
              <a:t>‹#›</a:t>
            </a:fld>
            <a:endParaRPr lang="ru-RU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3716121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48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sz="5400" dirty="0" smtClean="0"/>
              <a:t>Функции </a:t>
            </a:r>
            <a:r>
              <a:rPr lang="ru-RU" altLang="ru-RU" sz="5400" dirty="0"/>
              <a:t>и </a:t>
            </a:r>
            <a:r>
              <a:rPr lang="ru-RU" altLang="ru-RU" sz="5400" dirty="0" smtClean="0"/>
              <a:t>компоненты, </a:t>
            </a:r>
            <a:r>
              <a:rPr lang="ru-RU" altLang="ru-RU" dirty="0"/>
              <a:t>и</a:t>
            </a:r>
            <a:r>
              <a:rPr lang="ru-RU" dirty="0" smtClean="0"/>
              <a:t>стория </a:t>
            </a:r>
            <a:r>
              <a:rPr lang="ru-RU" dirty="0" smtClean="0"/>
              <a:t>и </a:t>
            </a:r>
            <a:r>
              <a:rPr lang="ru-RU" dirty="0" smtClean="0"/>
              <a:t>классификация </a:t>
            </a:r>
            <a:r>
              <a:rPr lang="ru-RU" dirty="0" smtClean="0"/>
              <a:t>СУБД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602038"/>
            <a:ext cx="8244000" cy="931862"/>
          </a:xfrm>
        </p:spPr>
        <p:txBody>
          <a:bodyPr/>
          <a:lstStyle/>
          <a:p>
            <a:r>
              <a:rPr lang="ru-RU" dirty="0"/>
              <a:t>	</a:t>
            </a:r>
            <a:endParaRPr lang="ru-RU" dirty="0" smtClean="0"/>
          </a:p>
          <a:p>
            <a:pPr algn="ctr"/>
            <a:r>
              <a:rPr lang="ru-RU" dirty="0" smtClean="0"/>
              <a:t>Лекция 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480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E904FE7-8328-4C54-AE21-5E452D65E9CD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37B6-917F-4AB2-93BD-FF6A0C17E380}" type="slidenum">
              <a:rPr lang="ru-RU" altLang="en-US"/>
              <a:pPr>
                <a:defRPr/>
              </a:pPr>
              <a:t>10</a:t>
            </a:fld>
            <a:endParaRPr lang="ru-RU" altLang="en-US"/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dirty="0" smtClean="0"/>
              <a:t>Основные функции и компоненты СУБД </a:t>
            </a:r>
            <a:r>
              <a:rPr lang="ru-RU" altLang="ru-RU" sz="3200" dirty="0" smtClean="0"/>
              <a:t>(9)</a:t>
            </a:r>
            <a:r>
              <a:rPr lang="ru-RU" altLang="ru-RU" sz="3200" dirty="0" smtClean="0"/>
              <a:t/>
            </a:r>
            <a:br>
              <a:rPr lang="ru-RU" altLang="ru-RU" sz="3200" dirty="0" smtClean="0"/>
            </a:br>
            <a:r>
              <a:rPr lang="ru-RU" altLang="ru-RU" sz="2800" dirty="0" smtClean="0"/>
              <a:t>Функции СУБД (9). </a:t>
            </a:r>
            <a:r>
              <a:rPr lang="ru-RU" altLang="ru-RU" sz="2400" dirty="0" smtClean="0"/>
              <a:t>Журнализация (3) </a:t>
            </a:r>
          </a:p>
        </p:txBody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В разных СУБД изменения БД журнализуются на разных уровнях: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иногда запись в журнале соответствует некоторой логической операции изменения БД (например, операции удаления строки из таблицы реляционной БД),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иногда - минимальной внутренней операции модификации страницы внешней памяти;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в некоторых системах одновременно используются оба подхода.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Во всех случаях принято придерживаться стратегии «упреждающей» записи в журнал (так называемого протокола Write Ahead Log – WAL).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Грубо говоря, эта стратегия заключается в том, что запись об изменении любого объекта БД должна попасть во внешнюю память журнала раньше, чем измененный объект попадет во внешнюю память основной части БД.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Известно, что если в СУБД корректно соблюдается протокол WAL, то с помощью журнала можно решить все проблемы восстановления БД после любого сбоя. </a:t>
            </a:r>
          </a:p>
        </p:txBody>
      </p:sp>
    </p:spTree>
    <p:extLst>
      <p:ext uri="{BB962C8B-B14F-4D97-AF65-F5344CB8AC3E}">
        <p14:creationId xmlns:p14="http://schemas.microsoft.com/office/powerpoint/2010/main" val="2067410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64DD240-8CBF-4633-8DE9-8DB101A4E339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FF27C4-D905-4613-AB3A-9BD5E3CA68BD}" type="slidenum">
              <a:rPr lang="ru-RU" altLang="en-US"/>
              <a:pPr>
                <a:defRPr/>
              </a:pPr>
              <a:t>11</a:t>
            </a:fld>
            <a:endParaRPr lang="ru-RU" altLang="en-US"/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dirty="0" smtClean="0"/>
              <a:t>Основные функции и компоненты СУБД (</a:t>
            </a:r>
            <a:r>
              <a:rPr lang="ru-RU" altLang="ru-RU" sz="2800" dirty="0" smtClean="0"/>
              <a:t>10)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400" dirty="0" smtClean="0"/>
              <a:t>Функции СУБД (10). Поддержка языков БД (1)</a:t>
            </a:r>
            <a:r>
              <a:rPr lang="ru-RU" altLang="ru-RU" sz="3800" i="1" dirty="0" smtClean="0"/>
              <a:t/>
            </a:r>
            <a:br>
              <a:rPr lang="ru-RU" altLang="ru-RU" sz="3800" i="1" dirty="0" smtClean="0"/>
            </a:br>
            <a:endParaRPr lang="ru-RU" altLang="ru-RU" sz="3800" i="1" dirty="0" smtClean="0"/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Для работы с базами данных используются специальные языки, в целом называемые </a:t>
            </a:r>
            <a:r>
              <a:rPr lang="ru-RU" altLang="ru-RU" sz="1900" i="1" smtClean="0"/>
              <a:t>языками баз данных</a:t>
            </a:r>
            <a:r>
              <a:rPr lang="ru-RU" altLang="ru-RU" sz="19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В ранних СУБД поддерживалось несколько специализированных по своим функциям языков.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Чаще всего выделялись два языка: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i="1" smtClean="0"/>
              <a:t>язык определения схемы</a:t>
            </a:r>
            <a:r>
              <a:rPr lang="ru-RU" altLang="ru-RU" sz="1700" smtClean="0"/>
              <a:t> БД </a:t>
            </a:r>
            <a:r>
              <a:rPr lang="ru-RU" altLang="ru-RU" sz="1700" i="1" smtClean="0"/>
              <a:t>(SDL - Schema Definition Language)</a:t>
            </a:r>
            <a:r>
              <a:rPr lang="ru-RU" altLang="ru-RU" sz="1700" smtClean="0"/>
              <a:t>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и </a:t>
            </a:r>
            <a:r>
              <a:rPr lang="ru-RU" altLang="ru-RU" sz="1700" i="1" smtClean="0"/>
              <a:t>язык манипулирования данными (DML - Data Manipulation Language).</a:t>
            </a:r>
            <a:r>
              <a:rPr lang="ru-RU" altLang="ru-RU" sz="17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SDL служил, главным образом, для определения логической структуры БД, т.е. той структуры БД, какой она представляется пользователям.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DML содержал набор операторов манипулирования данными, т.е. операторов, позволяющих заносить данные в БД, удалять, модифицировать или выбирать существующие данные.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Более подробно языки ранних СУБД мы рассмотрим в следующей теме. </a:t>
            </a:r>
          </a:p>
        </p:txBody>
      </p:sp>
    </p:spTree>
    <p:extLst>
      <p:ext uri="{BB962C8B-B14F-4D97-AF65-F5344CB8AC3E}">
        <p14:creationId xmlns:p14="http://schemas.microsoft.com/office/powerpoint/2010/main" val="1180422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1E647AC-F4B5-4838-86D5-9B0CF9BCE308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E117E6-63FC-4914-B30D-2A7DE502C37C}" type="slidenum">
              <a:rPr lang="ru-RU" altLang="en-US"/>
              <a:pPr>
                <a:defRPr/>
              </a:pPr>
              <a:t>12</a:t>
            </a:fld>
            <a:endParaRPr lang="ru-RU" altLang="en-US"/>
          </a:p>
        </p:txBody>
      </p:sp>
      <p:sp>
        <p:nvSpPr>
          <p:cNvPr id="829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dirty="0" smtClean="0"/>
              <a:t>Основные функции и компоненты СУБД (</a:t>
            </a:r>
            <a:r>
              <a:rPr lang="ru-RU" altLang="ru-RU" sz="2800" dirty="0" smtClean="0"/>
              <a:t>11)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400" dirty="0" smtClean="0"/>
              <a:t>Функции СУБД (11). Поддержка языков БД (2)</a:t>
            </a:r>
            <a:r>
              <a:rPr lang="ru-RU" altLang="ru-RU" sz="3800" i="1" dirty="0" smtClean="0"/>
              <a:t/>
            </a:r>
            <a:br>
              <a:rPr lang="ru-RU" altLang="ru-RU" sz="3800" i="1" dirty="0" smtClean="0"/>
            </a:br>
            <a:endParaRPr lang="ru-RU" altLang="ru-RU" sz="3800" i="1" dirty="0" smtClean="0"/>
          </a:p>
        </p:txBody>
      </p:sp>
      <p:sp>
        <p:nvSpPr>
          <p:cNvPr id="829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В современных СУБД обычно поддерживается единый интегрированный язык, содержащий все необходимые средства для работы с БД, начиная от ее создания, и обеспечивающий базовый пользовательский интерфейс с базами данных.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Стандартным языком наиболее распространенных в настоящее время реляционных СУБД является язык SQL (</a:t>
            </a:r>
            <a:r>
              <a:rPr lang="ru-RU" altLang="ru-RU" sz="1700" i="1" smtClean="0"/>
              <a:t>S</a:t>
            </a:r>
            <a:r>
              <a:rPr lang="en-US" altLang="ru-RU" sz="1700" i="1" smtClean="0"/>
              <a:t>tandar</a:t>
            </a:r>
            <a:r>
              <a:rPr lang="ru-RU" altLang="ru-RU" sz="1700" i="1" smtClean="0"/>
              <a:t>d Query Language</a:t>
            </a:r>
            <a:r>
              <a:rPr lang="ru-RU" altLang="ru-RU" sz="1700" smtClean="0"/>
              <a:t>).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Перечислим основные функции реляционной СУБД, поддерживаемые на «языковом» уровне (т.е. функции, поддерживаемые при реализации интерфейса SQL).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Прежде всего, язык SQL сочетает средства SDL и DML, т.е. позволяет определять схему реляционной БД и манипулировать данными.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Именование объектов БД (для реляционной БД – в основном, именование таблиц и их столбцов) поддерживается на языковом уровне в том смысле, что компилятор языка SQL производит преобразование имен объектов в их внутренние идентификаторы на основании специально поддерживаемых служебных таблиц-каталогов.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Внутренняя часть СУБД (ядро) вообще не работает с именами таблиц и их столбцов. </a:t>
            </a:r>
          </a:p>
        </p:txBody>
      </p:sp>
    </p:spTree>
    <p:extLst>
      <p:ext uri="{BB962C8B-B14F-4D97-AF65-F5344CB8AC3E}">
        <p14:creationId xmlns:p14="http://schemas.microsoft.com/office/powerpoint/2010/main" val="745663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5753E22-D8A3-43B8-9CC0-8EC22FDEB544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4ADA0-2DB2-4A70-83EA-3A8744B15011}" type="slidenum">
              <a:rPr lang="ru-RU" altLang="en-US"/>
              <a:pPr>
                <a:defRPr/>
              </a:pPr>
              <a:t>13</a:t>
            </a:fld>
            <a:endParaRPr lang="ru-RU" altLang="en-US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dirty="0" smtClean="0"/>
              <a:t>Основные функции и компоненты СУБД (</a:t>
            </a:r>
            <a:r>
              <a:rPr lang="ru-RU" altLang="ru-RU" sz="2800" dirty="0" smtClean="0"/>
              <a:t>12)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400" dirty="0" smtClean="0"/>
              <a:t>Функции СУБД (12). Поддержка языков БД (3)</a:t>
            </a:r>
            <a:r>
              <a:rPr lang="ru-RU" altLang="ru-RU" sz="3800" i="1" dirty="0" smtClean="0"/>
              <a:t/>
            </a:r>
            <a:br>
              <a:rPr lang="ru-RU" altLang="ru-RU" sz="3800" i="1" dirty="0" smtClean="0"/>
            </a:br>
            <a:endParaRPr lang="ru-RU" altLang="ru-RU" sz="3800" i="1" dirty="0" smtClean="0"/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900" dirty="0" smtClean="0"/>
              <a:t>Язык SQL содержит специальные средства определения ограничений целостности БД.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dirty="0" smtClean="0"/>
              <a:t>Ограничения целостности хранятся в специальных таблицах-каталогах, и обеспечение контроля целостности БД производится на языковом уровне, т.е. при первичной обработке операторов модификации БД компилятор SQL на основании имеющихся в БД ограничений целостности генерирует соответствующий программный код.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dirty="0" smtClean="0"/>
              <a:t>Специальные операторы языка SQL позволяют определять так называемые представления БД, фактически являющиеся хранимыми в БД запросами (результатом любого запроса к реляционной БД является таблица) с именованными столбцами.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dirty="0" smtClean="0"/>
              <a:t>Для пользователя представление является такой же таблицей, как любая базовая таблица, хранимая в БД, но с помощью представлений можно ограничить или наоборот расширить видимость БД для конкретного пользователя.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dirty="0" smtClean="0"/>
              <a:t>Поддержка представлений производится также на языковом уровне. </a:t>
            </a:r>
          </a:p>
        </p:txBody>
      </p:sp>
    </p:spTree>
    <p:extLst>
      <p:ext uri="{BB962C8B-B14F-4D97-AF65-F5344CB8AC3E}">
        <p14:creationId xmlns:p14="http://schemas.microsoft.com/office/powerpoint/2010/main" val="294952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373E085-CA90-4557-A3A1-9C598787FB0E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9E0EB-1090-4F2A-9301-A9A913E0DB5D}" type="slidenum">
              <a:rPr lang="ru-RU" altLang="en-US"/>
              <a:pPr>
                <a:defRPr/>
              </a:pPr>
              <a:t>14</a:t>
            </a:fld>
            <a:endParaRPr lang="ru-RU" altLang="en-US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dirty="0" smtClean="0"/>
              <a:t>Основные функции и компоненты СУБД (</a:t>
            </a:r>
            <a:r>
              <a:rPr lang="ru-RU" altLang="ru-RU" sz="2800" dirty="0" smtClean="0"/>
              <a:t>13)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400" dirty="0" smtClean="0"/>
              <a:t>Функции СУБД (13). Поддержка языков БД (4)</a:t>
            </a:r>
            <a:r>
              <a:rPr lang="ru-RU" altLang="ru-RU" sz="3800" i="1" dirty="0" smtClean="0"/>
              <a:t/>
            </a:r>
            <a:br>
              <a:rPr lang="ru-RU" altLang="ru-RU" sz="3800" i="1" dirty="0" smtClean="0"/>
            </a:br>
            <a:endParaRPr lang="ru-RU" altLang="ru-RU" sz="3800" i="1" dirty="0" smtClean="0"/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Наконец, авторизация доступа к объектам БД производится также на основе специального набора операторов SQL.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Идея состоит в том, что для выполнения операторов SQL разного вида пользователь должен обладать различными полномочиями.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Пользователь, создавший таблицу БД, обладает полным набором полномочий для работы с этой таблицей.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В число этих полномочий входит полномочие на передачу всех или части полномочий другим пользователям, включая полномочие на передачу полномочий.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Полномочия пользователей описываются в специальных таблицах-каталогах, контроль полномочий поддерживается на языковом уровне. </a:t>
            </a:r>
          </a:p>
        </p:txBody>
      </p:sp>
    </p:spTree>
    <p:extLst>
      <p:ext uri="{BB962C8B-B14F-4D97-AF65-F5344CB8AC3E}">
        <p14:creationId xmlns:p14="http://schemas.microsoft.com/office/powerpoint/2010/main" val="2342863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C514305-21A6-4A58-BC4E-883D4FA458B7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26348C-FB19-4B72-BFF2-7531F3C27E09}" type="slidenum">
              <a:rPr lang="ru-RU" altLang="en-US"/>
              <a:pPr>
                <a:defRPr/>
              </a:pPr>
              <a:t>15</a:t>
            </a:fld>
            <a:endParaRPr lang="ru-RU" altLang="en-US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39825"/>
          </a:xfrm>
        </p:spPr>
        <p:txBody>
          <a:bodyPr/>
          <a:lstStyle/>
          <a:p>
            <a:pPr eaLnBrk="1" hangingPunct="1"/>
            <a:r>
              <a:rPr lang="ru-RU" altLang="ru-RU" sz="2800" dirty="0" smtClean="0"/>
              <a:t>Основные функции и компоненты СУБД (</a:t>
            </a:r>
            <a:r>
              <a:rPr lang="ru-RU" altLang="ru-RU" sz="2800" dirty="0" smtClean="0"/>
              <a:t>14)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3200" dirty="0" smtClean="0"/>
              <a:t>Типовая организация современной СУБД (1)</a:t>
            </a:r>
            <a:r>
              <a:rPr lang="ru-RU" altLang="ru-RU" sz="3800" dirty="0" smtClean="0"/>
              <a:t> </a:t>
            </a:r>
            <a:r>
              <a:rPr lang="ru-RU" altLang="ru-RU" sz="3800" i="1" dirty="0" smtClean="0"/>
              <a:t/>
            </a:r>
            <a:br>
              <a:rPr lang="ru-RU" altLang="ru-RU" sz="3800" i="1" dirty="0" smtClean="0"/>
            </a:br>
            <a:endParaRPr lang="ru-RU" altLang="ru-RU" sz="3800" i="1" dirty="0" smtClean="0"/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Организация типичной СУБД и состав ее компонентов соответствует рассмотренному выше набору функций. Напомним, что мы выделили следующие основные функции СУБД: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управление данными во внешней памяти;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управление буферами оперативной памяти;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управление транзакциями;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журнализация и восстановление БД после сбоев;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поддержка языков БД.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Логически в современной реляционной СУБД можно выделить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наиболее внутреннюю часть – ядро СУБД (часто его называют Data Base Engine),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компилятор языка БД (обычно SQL),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подсистему поддержки времени выполнения,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набор утилит.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В некоторых системах эти части выделяются явно, в других - нет, но логически такое разделение можно провести во всех СУБД. </a:t>
            </a:r>
          </a:p>
        </p:txBody>
      </p:sp>
    </p:spTree>
    <p:extLst>
      <p:ext uri="{BB962C8B-B14F-4D97-AF65-F5344CB8AC3E}">
        <p14:creationId xmlns:p14="http://schemas.microsoft.com/office/powerpoint/2010/main" val="2465894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B0B2B88-1D5D-47F8-81FF-1654E5ECECCA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657D7B-71AB-43D2-BEBE-BDFC135A06EF}" type="slidenum">
              <a:rPr lang="ru-RU" altLang="en-US"/>
              <a:pPr>
                <a:defRPr/>
              </a:pPr>
              <a:t>16</a:t>
            </a:fld>
            <a:endParaRPr lang="ru-RU" altLang="en-US"/>
          </a:p>
        </p:txBody>
      </p:sp>
      <p:sp>
        <p:nvSpPr>
          <p:cNvPr id="870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dirty="0" smtClean="0"/>
              <a:t>Основные функции и компоненты СУБД (</a:t>
            </a:r>
            <a:r>
              <a:rPr lang="ru-RU" altLang="ru-RU" sz="2800" dirty="0" smtClean="0"/>
              <a:t>15)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3200" dirty="0" smtClean="0"/>
              <a:t>Типовая организация современной СУБД (2)</a:t>
            </a:r>
            <a:r>
              <a:rPr lang="ru-RU" altLang="ru-RU" sz="3800" dirty="0" smtClean="0"/>
              <a:t> </a:t>
            </a:r>
            <a:r>
              <a:rPr lang="ru-RU" altLang="ru-RU" sz="3800" i="1" dirty="0" smtClean="0"/>
              <a:t/>
            </a:r>
            <a:br>
              <a:rPr lang="ru-RU" altLang="ru-RU" sz="3800" i="1" dirty="0" smtClean="0"/>
            </a:br>
            <a:endParaRPr lang="ru-RU" altLang="ru-RU" sz="3800" i="1" dirty="0" smtClean="0"/>
          </a:p>
        </p:txBody>
      </p:sp>
      <p:sp>
        <p:nvSpPr>
          <p:cNvPr id="870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Ядро СУБД отвечает за управление данными во внешней памяти, управление буферами оперативной памяти, управление транзакциями и журнализацию.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Соответственно, можно выделить такие компоненты ядра (по крайней мере, логически):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 smtClean="0"/>
              <a:t>менеджер данных,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 smtClean="0"/>
              <a:t>менеджер буферов,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 smtClean="0"/>
              <a:t>менеджер транзакций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 smtClean="0"/>
              <a:t>и менеджер журнала.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Функции этих компонентов взаимосвязаны, и для обеспечения корректной работы СУБД все эти компоненты должны взаимодействовать по тщательно продуманным и проверенным протоколам.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Ядро СУБД обладает собственным интерфейсом, обычно не доступным пользователям напрямую и используемым в программах, производимых компилятором SQL (или в подсистеме поддержки выполнения таких программ) и утилитах БД.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Ядро СУБД является основной резидентной частью СУБД.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При использовании архитектуры «клиент-сервер» ядро является базовой составляющей серверной части системы. </a:t>
            </a:r>
          </a:p>
        </p:txBody>
      </p:sp>
    </p:spTree>
    <p:extLst>
      <p:ext uri="{BB962C8B-B14F-4D97-AF65-F5344CB8AC3E}">
        <p14:creationId xmlns:p14="http://schemas.microsoft.com/office/powerpoint/2010/main" val="2033671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6BCB952-4BE5-40FC-B423-FD0F83C86EC8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6CC5D-61AF-43C0-ABC6-96FC1C5D26F0}" type="slidenum">
              <a:rPr lang="ru-RU" altLang="en-US"/>
              <a:pPr>
                <a:defRPr/>
              </a:pPr>
              <a:t>17</a:t>
            </a:fld>
            <a:endParaRPr lang="ru-RU" altLang="en-US"/>
          </a:p>
        </p:txBody>
      </p:sp>
      <p:sp>
        <p:nvSpPr>
          <p:cNvPr id="880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dirty="0" smtClean="0"/>
              <a:t>Основные функции и компоненты СУБД </a:t>
            </a:r>
            <a:r>
              <a:rPr lang="ru-RU" altLang="ru-RU" sz="2800" dirty="0" smtClean="0"/>
              <a:t>(16)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3200" dirty="0" smtClean="0"/>
              <a:t>Типовая организация современной СУБД (3)</a:t>
            </a:r>
            <a:r>
              <a:rPr lang="ru-RU" altLang="ru-RU" sz="3800" dirty="0" smtClean="0"/>
              <a:t> </a:t>
            </a:r>
            <a:r>
              <a:rPr lang="ru-RU" altLang="ru-RU" sz="3800" i="1" dirty="0" smtClean="0"/>
              <a:t/>
            </a:r>
            <a:br>
              <a:rPr lang="ru-RU" altLang="ru-RU" sz="3800" i="1" dirty="0" smtClean="0"/>
            </a:br>
            <a:endParaRPr lang="ru-RU" altLang="ru-RU" sz="3800" i="1" dirty="0" smtClean="0"/>
          </a:p>
        </p:txBody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Основной функцией компилятора языка БД является компиляция операторов языка БД в некоторую выполняемую программу.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Основной проблемой реляционных СУБД является то, что языки этих систем (а это, как правило, SQL) являются непроцедурными, т.е. в операторе такого языка специфицируется некоторое действие над БД, но эта спецификация не является процедурой, а лишь описывает в некоторой форме условия совершения желаемого действия.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Поэтому компилятор должен решить, каким образом выполнять оператор языка прежде, чем произвести программу.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Применяются достаточно сложные методы оптимизации операторов.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Результатом компиляции является выполняемая программа, представляемая в некоторых системах в машинных кодах, но более часто в выполняемом внутреннем машинно-независимом коде.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В последнем случае реальное выполнение оператора производится с привлечением подсистемы поддержки времени выполнения, представляющей собой, по сути дела, интерпретатор этого внутреннего языка. </a:t>
            </a:r>
          </a:p>
        </p:txBody>
      </p:sp>
    </p:spTree>
    <p:extLst>
      <p:ext uri="{BB962C8B-B14F-4D97-AF65-F5344CB8AC3E}">
        <p14:creationId xmlns:p14="http://schemas.microsoft.com/office/powerpoint/2010/main" val="3118074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E12E8FE-CC8E-4780-ABD6-DA21CE37C018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5EC0F-DD67-4CEE-85CD-A0B4027987F8}" type="slidenum">
              <a:rPr lang="ru-RU" altLang="en-US"/>
              <a:pPr>
                <a:defRPr/>
              </a:pPr>
              <a:t>18</a:t>
            </a:fld>
            <a:endParaRPr lang="ru-RU" altLang="en-US"/>
          </a:p>
        </p:txBody>
      </p:sp>
      <p:sp>
        <p:nvSpPr>
          <p:cNvPr id="890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dirty="0" smtClean="0"/>
              <a:t>Основные функции и компоненты СУБД </a:t>
            </a:r>
            <a:r>
              <a:rPr lang="ru-RU" altLang="ru-RU" sz="2800" dirty="0" smtClean="0"/>
              <a:t>(17)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3200" dirty="0" smtClean="0"/>
              <a:t>Типовая организация современной СУБД (4)</a:t>
            </a:r>
            <a:r>
              <a:rPr lang="ru-RU" altLang="ru-RU" sz="3800" dirty="0" smtClean="0"/>
              <a:t> </a:t>
            </a:r>
            <a:r>
              <a:rPr lang="ru-RU" altLang="ru-RU" sz="3800" i="1" dirty="0" smtClean="0"/>
              <a:t/>
            </a:r>
            <a:br>
              <a:rPr lang="ru-RU" altLang="ru-RU" sz="3800" i="1" dirty="0" smtClean="0"/>
            </a:br>
            <a:endParaRPr lang="ru-RU" altLang="ru-RU" sz="3800" i="1" dirty="0" smtClean="0"/>
          </a:p>
        </p:txBody>
      </p:sp>
      <p:sp>
        <p:nvSpPr>
          <p:cNvPr id="890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z="2600" smtClean="0"/>
              <a:t>Наконец, в отдельные утилиты БД обычно выделяют такие процедуры, которые слишком накладно выполнять с использованием языка БД, например, загрузка и выгрузка БД, сбор статистики, глобальная проверка целостности БД и т.д. </a:t>
            </a:r>
          </a:p>
          <a:p>
            <a:pPr eaLnBrk="1" hangingPunct="1"/>
            <a:r>
              <a:rPr lang="ru-RU" altLang="ru-RU" sz="2600" smtClean="0"/>
              <a:t>Утилиты программируются с использованием интерфейса ядра СУБД, а иногда даже с проникновением внутрь ядра. </a:t>
            </a:r>
          </a:p>
        </p:txBody>
      </p:sp>
    </p:spTree>
    <p:extLst>
      <p:ext uri="{BB962C8B-B14F-4D97-AF65-F5344CB8AC3E}">
        <p14:creationId xmlns:p14="http://schemas.microsoft.com/office/powerpoint/2010/main" val="2211875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СУБД 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История СУБД началась в 1960-е гг., когда были созданы первые навигационные СУБД, основанные на иерархической, сетевой и других ранних моделях </a:t>
            </a:r>
            <a:r>
              <a:rPr lang="ru-RU" dirty="0" smtClean="0"/>
              <a:t>данных</a:t>
            </a:r>
          </a:p>
          <a:p>
            <a:r>
              <a:rPr lang="ru-RU" dirty="0" smtClean="0"/>
              <a:t>В </a:t>
            </a:r>
            <a:r>
              <a:rPr lang="ru-RU" dirty="0"/>
              <a:t>этих СУБД </a:t>
            </a:r>
            <a:endParaRPr lang="ru-RU" dirty="0" smtClean="0"/>
          </a:p>
          <a:p>
            <a:pPr lvl="1"/>
            <a:r>
              <a:rPr lang="ru-RU" dirty="0" smtClean="0"/>
              <a:t>отсутствовали </a:t>
            </a:r>
            <a:r>
              <a:rPr lang="ru-RU" dirty="0"/>
              <a:t>развитые </a:t>
            </a:r>
            <a:r>
              <a:rPr lang="ru-RU" i="1" dirty="0"/>
              <a:t>декларативные</a:t>
            </a:r>
            <a:r>
              <a:rPr lang="ru-RU" dirty="0"/>
              <a:t> языки баз данных (доступ к данным явно специфицировался разработчиками информационных систем), </a:t>
            </a:r>
            <a:endParaRPr lang="ru-RU" dirty="0" smtClean="0"/>
          </a:p>
          <a:p>
            <a:pPr lvl="1"/>
            <a:r>
              <a:rPr lang="ru-RU" dirty="0" smtClean="0"/>
              <a:t>имелись </a:t>
            </a:r>
            <a:r>
              <a:rPr lang="ru-RU" dirty="0"/>
              <a:t>ограниченные возможности поддержки целостности баз данных и т.д. </a:t>
            </a:r>
            <a:endParaRPr lang="ru-RU" dirty="0" smtClean="0"/>
          </a:p>
          <a:p>
            <a:r>
              <a:rPr lang="ru-RU" dirty="0" smtClean="0"/>
              <a:t>Наиболее </a:t>
            </a:r>
            <a:r>
              <a:rPr lang="ru-RU" dirty="0"/>
              <a:t>известными СУБД этого времени, используемыми и в наше время, являются </a:t>
            </a:r>
            <a:r>
              <a:rPr lang="ru-RU" i="1" dirty="0"/>
              <a:t>иерархическая</a:t>
            </a:r>
            <a:r>
              <a:rPr lang="ru-RU" dirty="0"/>
              <a:t> СУБД </a:t>
            </a:r>
            <a:r>
              <a:rPr lang="en-US" i="1" dirty="0"/>
              <a:t>IMS</a:t>
            </a:r>
            <a:r>
              <a:rPr lang="ru-RU" dirty="0"/>
              <a:t> (</a:t>
            </a:r>
            <a:r>
              <a:rPr lang="en-US" dirty="0"/>
              <a:t>IBM</a:t>
            </a:r>
            <a:r>
              <a:rPr lang="ru-RU" dirty="0"/>
              <a:t>) и </a:t>
            </a:r>
            <a:r>
              <a:rPr lang="ru-RU" i="1" dirty="0"/>
              <a:t>сетевая</a:t>
            </a:r>
            <a:r>
              <a:rPr lang="ru-RU" dirty="0"/>
              <a:t> СУБД </a:t>
            </a:r>
            <a:r>
              <a:rPr lang="en-US" i="1" dirty="0"/>
              <a:t>IDMS</a:t>
            </a:r>
            <a:r>
              <a:rPr lang="ru-RU" dirty="0"/>
              <a:t> (</a:t>
            </a:r>
            <a:r>
              <a:rPr lang="en-US" dirty="0"/>
              <a:t>Computer Associates</a:t>
            </a:r>
            <a:r>
              <a:rPr lang="ru-RU" dirty="0"/>
              <a:t>)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D66CE-F401-41AC-911A-440B18BA7C05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81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C1E9C78-4A0C-4359-BF2F-43EAF2695966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58E6AF-E78D-4CEF-8F30-6984E21CE52E}" type="slidenum">
              <a:rPr lang="ru-RU" altLang="en-US"/>
              <a:pPr>
                <a:defRPr/>
              </a:pPr>
              <a:t>2</a:t>
            </a:fld>
            <a:endParaRPr lang="ru-RU" altLang="en-US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dirty="0" smtClean="0"/>
              <a:t>Основные функции и компоненты СУБД </a:t>
            </a:r>
            <a:r>
              <a:rPr lang="ru-RU" altLang="ru-RU" sz="3200" dirty="0" smtClean="0"/>
              <a:t>(1)</a:t>
            </a:r>
            <a:r>
              <a:rPr lang="ru-RU" altLang="ru-RU" sz="3200" dirty="0" smtClean="0"/>
              <a:t/>
            </a:r>
            <a:br>
              <a:rPr lang="ru-RU" altLang="ru-RU" sz="3200" dirty="0" smtClean="0"/>
            </a:br>
            <a:r>
              <a:rPr lang="ru-RU" altLang="ru-RU" sz="2800" dirty="0" smtClean="0"/>
              <a:t>Функции СУБД (1)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600" smtClean="0"/>
              <a:t>Мы выявили несколько потребностей информационных систем, которые не покрываются возможностями систем управления файлами: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 smtClean="0"/>
              <a:t>поддержка логически согласованного набора файлов;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 smtClean="0"/>
              <a:t>восстановление согласованного состояния данных после разного рода сбоев; обеспечение высокого уровня параллелизма работы нескольких пользователей;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 smtClean="0"/>
              <a:t>поддержка языка манипулирования данными.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 smtClean="0"/>
              <a:t>Эти и другие функции традиционно поддерживаются СУБД.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 smtClean="0"/>
              <a:t>Обсудим функции СУБД более строго.  </a:t>
            </a:r>
          </a:p>
        </p:txBody>
      </p:sp>
    </p:spTree>
    <p:extLst>
      <p:ext uri="{BB962C8B-B14F-4D97-AF65-F5344CB8AC3E}">
        <p14:creationId xmlns:p14="http://schemas.microsoft.com/office/powerpoint/2010/main" val="56631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СУБД 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 конце 1960-х -  начале 1970-х гг. Эдгар Кодд (</a:t>
            </a:r>
            <a:r>
              <a:rPr lang="en-US" dirty="0"/>
              <a:t>Edgar F</a:t>
            </a:r>
            <a:r>
              <a:rPr lang="ru-RU" dirty="0"/>
              <a:t>. </a:t>
            </a:r>
            <a:r>
              <a:rPr lang="en-US" dirty="0" err="1"/>
              <a:t>Codd</a:t>
            </a:r>
            <a:r>
              <a:rPr lang="ru-RU" dirty="0"/>
              <a:t>) предложил новый подход к организации баз данных и СУБД, получивший название </a:t>
            </a:r>
            <a:r>
              <a:rPr lang="ru-RU" i="1" dirty="0"/>
              <a:t>реляционного</a:t>
            </a:r>
            <a:r>
              <a:rPr lang="ru-RU" dirty="0"/>
              <a:t> </a:t>
            </a:r>
            <a:r>
              <a:rPr lang="ru-RU" dirty="0" smtClean="0"/>
              <a:t>подхода</a:t>
            </a:r>
          </a:p>
          <a:p>
            <a:r>
              <a:rPr lang="ru-RU" dirty="0" smtClean="0"/>
              <a:t>Для </a:t>
            </a:r>
            <a:r>
              <a:rPr lang="ru-RU" dirty="0"/>
              <a:t>проверки практической жизнеспособности этого подхода в 1970-е гг. были выполнены экспериментальные проекты </a:t>
            </a:r>
            <a:r>
              <a:rPr lang="en-US" i="1" dirty="0"/>
              <a:t>System R</a:t>
            </a:r>
            <a:r>
              <a:rPr lang="ru-RU" dirty="0"/>
              <a:t> в </a:t>
            </a:r>
            <a:r>
              <a:rPr lang="en-US" dirty="0"/>
              <a:t>IBM</a:t>
            </a:r>
            <a:r>
              <a:rPr lang="ru-RU" dirty="0"/>
              <a:t> и </a:t>
            </a:r>
            <a:r>
              <a:rPr lang="en-US" i="1" dirty="0"/>
              <a:t>Ingres</a:t>
            </a:r>
            <a:r>
              <a:rPr lang="ru-RU" dirty="0"/>
              <a:t> в Калифорнийском университете в </a:t>
            </a:r>
            <a:r>
              <a:rPr lang="ru-RU" dirty="0" smtClean="0"/>
              <a:t>Беркли</a:t>
            </a:r>
          </a:p>
          <a:p>
            <a:r>
              <a:rPr lang="ru-RU" dirty="0" smtClean="0"/>
              <a:t>В </a:t>
            </a:r>
            <a:r>
              <a:rPr lang="ru-RU" dirty="0"/>
              <a:t>этих проектах были заложены основы технологий, которые использовались в будущих коммерческих реляционных </a:t>
            </a:r>
            <a:r>
              <a:rPr lang="ru-RU" dirty="0" smtClean="0"/>
              <a:t>СУБД</a:t>
            </a:r>
          </a:p>
          <a:p>
            <a:pPr lvl="1"/>
            <a:r>
              <a:rPr lang="ru-RU" dirty="0" smtClean="0"/>
              <a:t>появился </a:t>
            </a:r>
            <a:r>
              <a:rPr lang="ru-RU" dirty="0"/>
              <a:t>язык </a:t>
            </a:r>
            <a:r>
              <a:rPr lang="en-US" dirty="0"/>
              <a:t>SQL</a:t>
            </a:r>
            <a:r>
              <a:rPr lang="ru-RU" dirty="0"/>
              <a:t>, </a:t>
            </a:r>
            <a:endParaRPr lang="ru-RU" dirty="0" smtClean="0"/>
          </a:p>
          <a:p>
            <a:pPr lvl="1"/>
            <a:r>
              <a:rPr lang="ru-RU" dirty="0" smtClean="0"/>
              <a:t>были </a:t>
            </a:r>
            <a:r>
              <a:rPr lang="ru-RU" dirty="0"/>
              <a:t>разработаны принципы </a:t>
            </a:r>
            <a:r>
              <a:rPr lang="ru-RU" i="1" dirty="0"/>
              <a:t>оптимизации запросов</a:t>
            </a:r>
            <a:r>
              <a:rPr lang="ru-RU" dirty="0"/>
              <a:t>, </a:t>
            </a:r>
            <a:endParaRPr lang="ru-RU" dirty="0" smtClean="0"/>
          </a:p>
          <a:p>
            <a:pPr lvl="1"/>
            <a:r>
              <a:rPr lang="ru-RU" dirty="0" smtClean="0"/>
              <a:t>методы </a:t>
            </a:r>
            <a:r>
              <a:rPr lang="ru-RU" dirty="0"/>
              <a:t>управления транзакциями и т.д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84BC5-8BBD-4A97-B145-57EA049C1785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465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СУБД (3)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1980-е гг. появились первые коммерческие реляционные СУБД (</a:t>
            </a:r>
            <a:r>
              <a:rPr lang="en-US" dirty="0"/>
              <a:t>IBM </a:t>
            </a:r>
            <a:r>
              <a:rPr lang="en-US" i="1" dirty="0"/>
              <a:t>DB</a:t>
            </a:r>
            <a:r>
              <a:rPr lang="ru-RU" i="1" dirty="0"/>
              <a:t>2</a:t>
            </a:r>
            <a:r>
              <a:rPr lang="ru-RU" dirty="0"/>
              <a:t>, </a:t>
            </a:r>
            <a:r>
              <a:rPr lang="en-US" i="1" dirty="0"/>
              <a:t>Oracle</a:t>
            </a:r>
            <a:r>
              <a:rPr lang="ru-RU" dirty="0"/>
              <a:t> и т.д</a:t>
            </a:r>
            <a:r>
              <a:rPr lang="ru-RU" dirty="0" smtClean="0"/>
              <a:t>.)</a:t>
            </a:r>
          </a:p>
          <a:p>
            <a:r>
              <a:rPr lang="ru-RU" dirty="0" smtClean="0"/>
              <a:t>В </a:t>
            </a:r>
            <a:r>
              <a:rPr lang="ru-RU" dirty="0"/>
              <a:t>течение этого десятилетия за счет совершенствования технологии удалось добиться эффективности реляционных СУБД</a:t>
            </a:r>
            <a:r>
              <a:rPr lang="ru-RU" dirty="0" smtClean="0"/>
              <a:t>,</a:t>
            </a:r>
          </a:p>
          <a:p>
            <a:pPr lvl="1"/>
            <a:r>
              <a:rPr lang="ru-RU" dirty="0" smtClean="0"/>
              <a:t>не </a:t>
            </a:r>
            <a:r>
              <a:rPr lang="ru-RU" dirty="0"/>
              <a:t>уступающей эффективности ранних СУБД, </a:t>
            </a:r>
            <a:endParaRPr lang="ru-RU" dirty="0" smtClean="0"/>
          </a:p>
          <a:p>
            <a:pPr lvl="1"/>
            <a:r>
              <a:rPr lang="ru-RU" dirty="0" smtClean="0"/>
              <a:t>при </a:t>
            </a:r>
            <a:r>
              <a:rPr lang="ru-RU" dirty="0"/>
              <a:t>обеспечении существенно более развитой среды разработки информационных </a:t>
            </a:r>
            <a:r>
              <a:rPr lang="ru-RU" dirty="0" smtClean="0"/>
              <a:t>систем</a:t>
            </a:r>
          </a:p>
          <a:p>
            <a:r>
              <a:rPr lang="ru-RU" dirty="0" smtClean="0"/>
              <a:t>К </a:t>
            </a:r>
            <a:r>
              <a:rPr lang="ru-RU" dirty="0"/>
              <a:t>концу 1980-х гг. </a:t>
            </a:r>
            <a:r>
              <a:rPr lang="en-US" dirty="0"/>
              <a:t>SQL</a:t>
            </a:r>
            <a:r>
              <a:rPr lang="ru-RU" dirty="0"/>
              <a:t>-ориентированные системы стали главенствовать на рынке СУБД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CEFE-44FC-473E-BA06-A003C5F166D0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276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СУБД (4)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Одновременно с этим появилось направление объектно-ориентированных СУБД (</a:t>
            </a:r>
            <a:r>
              <a:rPr lang="en-US" i="1" dirty="0"/>
              <a:t>O</a:t>
            </a:r>
            <a:r>
              <a:rPr lang="ru-RU" i="1" dirty="0"/>
              <a:t>2</a:t>
            </a:r>
            <a:r>
              <a:rPr lang="ru-RU" dirty="0"/>
              <a:t>, </a:t>
            </a:r>
            <a:r>
              <a:rPr lang="en-US" i="1" dirty="0" err="1"/>
              <a:t>ObjectStore</a:t>
            </a:r>
            <a:r>
              <a:rPr lang="ru-RU" dirty="0"/>
              <a:t>, </a:t>
            </a:r>
            <a:r>
              <a:rPr lang="en-US" i="1" dirty="0"/>
              <a:t>Versant</a:t>
            </a:r>
            <a:r>
              <a:rPr lang="ru-RU" dirty="0"/>
              <a:t> и т.д.), </a:t>
            </a:r>
            <a:endParaRPr lang="ru-RU" dirty="0" smtClean="0"/>
          </a:p>
          <a:p>
            <a:r>
              <a:rPr lang="ru-RU" dirty="0" smtClean="0"/>
              <a:t>направленное </a:t>
            </a:r>
            <a:r>
              <a:rPr lang="ru-RU" dirty="0"/>
              <a:t>на преодоление разрыва между системами типов данных традиционных языков программирования и системами типов, поддерживаемыми в базах данных реляционными </a:t>
            </a:r>
            <a:r>
              <a:rPr lang="ru-RU" dirty="0" smtClean="0"/>
              <a:t>СУБД</a:t>
            </a:r>
          </a:p>
          <a:p>
            <a:r>
              <a:rPr lang="en-US" i="1" dirty="0" smtClean="0"/>
              <a:t>Impedance mismatch</a:t>
            </a:r>
            <a:endParaRPr lang="ru-RU" i="1" dirty="0"/>
          </a:p>
          <a:p>
            <a:r>
              <a:rPr lang="ru-RU" dirty="0" smtClean="0"/>
              <a:t> </a:t>
            </a:r>
            <a:r>
              <a:rPr lang="ru-RU" dirty="0"/>
              <a:t>Кроме того, возникло направление объектно-реляционных СУБД (</a:t>
            </a:r>
            <a:r>
              <a:rPr lang="en-US" i="1" dirty="0" err="1"/>
              <a:t>Illustra</a:t>
            </a:r>
            <a:r>
              <a:rPr lang="ru-RU" dirty="0"/>
              <a:t>), которое преследовало те же цели, что и объектно-ориентированные СУБД, но без отказа от реляционной парадигмы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7D1C-A4B1-4AC9-BEC7-572A639EBAFB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023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СУБД (</a:t>
            </a:r>
            <a:r>
              <a:rPr lang="en-US" dirty="0" smtClean="0"/>
              <a:t>5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1990-е гг. знаменательны появлением ряда развитых универсальных </a:t>
            </a:r>
            <a:r>
              <a:rPr lang="en-US" dirty="0"/>
              <a:t>SQL</a:t>
            </a:r>
            <a:r>
              <a:rPr lang="ru-RU" dirty="0"/>
              <a:t>-ориентированных СУБД с объектно-реляционными возможностями (</a:t>
            </a:r>
            <a:r>
              <a:rPr lang="en-US" i="1" dirty="0"/>
              <a:t>Informix Universal Server</a:t>
            </a:r>
            <a:r>
              <a:rPr lang="ru-RU" dirty="0"/>
              <a:t>, </a:t>
            </a:r>
            <a:r>
              <a:rPr lang="en-US" i="1" dirty="0"/>
              <a:t>Oracle</a:t>
            </a:r>
            <a:r>
              <a:rPr lang="ru-RU" i="1" dirty="0"/>
              <a:t>8</a:t>
            </a:r>
            <a:r>
              <a:rPr lang="ru-RU" dirty="0"/>
              <a:t>, </a:t>
            </a:r>
            <a:r>
              <a:rPr lang="en-US" i="1" dirty="0"/>
              <a:t>DB</a:t>
            </a:r>
            <a:r>
              <a:rPr lang="ru-RU" i="1" dirty="0"/>
              <a:t>2 </a:t>
            </a:r>
            <a:r>
              <a:rPr lang="en-US" i="1" dirty="0"/>
              <a:t>Universal Database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В </a:t>
            </a:r>
            <a:r>
              <a:rPr lang="ru-RU" dirty="0"/>
              <a:t>СУБД появились возможности определения пользовательских типов данных, методов, функций и </a:t>
            </a:r>
            <a:r>
              <a:rPr lang="ru-RU" dirty="0" smtClean="0"/>
              <a:t>процедур</a:t>
            </a:r>
            <a:endParaRPr lang="en-US" dirty="0" smtClean="0"/>
          </a:p>
          <a:p>
            <a:r>
              <a:rPr lang="ru-RU" dirty="0" smtClean="0"/>
              <a:t>В </a:t>
            </a:r>
            <a:r>
              <a:rPr lang="ru-RU" dirty="0"/>
              <a:t>конце десятилетия был принят стандарт </a:t>
            </a:r>
            <a:r>
              <a:rPr lang="en-US" dirty="0"/>
              <a:t>SQL</a:t>
            </a:r>
            <a:r>
              <a:rPr lang="ru-RU" dirty="0"/>
              <a:t>:1999, в котором эти возможности, а также все основные средства </a:t>
            </a:r>
            <a:r>
              <a:rPr lang="en-US" dirty="0"/>
              <a:t>SQL</a:t>
            </a:r>
            <a:r>
              <a:rPr lang="ru-RU" dirty="0"/>
              <a:t>-ориентированных СУБД были окончательно согласованы и утверждены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5773-D28B-4DC1-BB91-8FAAD84E37D0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96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СУБД (</a:t>
            </a:r>
            <a:r>
              <a:rPr lang="en-US" dirty="0" smtClean="0"/>
              <a:t>6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это же время продолжали развиваться объектно-ориентированные СУБД, и был принят ряд стандартов объектно-ориентированной модели данных, </a:t>
            </a:r>
            <a:endParaRPr lang="en-US" dirty="0" smtClean="0"/>
          </a:p>
          <a:p>
            <a:r>
              <a:rPr lang="ru-RU" dirty="0" smtClean="0"/>
              <a:t>но </a:t>
            </a:r>
            <a:r>
              <a:rPr lang="ru-RU" dirty="0"/>
              <a:t>к концу десятилетия объектно-реляционные СУБД в основном вытеснили объектно-ориентированные СУБД с </a:t>
            </a:r>
            <a:r>
              <a:rPr lang="ru-RU" dirty="0" smtClean="0"/>
              <a:t>рынка</a:t>
            </a:r>
            <a:endParaRPr lang="en-US" dirty="0" smtClean="0"/>
          </a:p>
          <a:p>
            <a:r>
              <a:rPr lang="ru-RU" dirty="0" smtClean="0"/>
              <a:t>Появились </a:t>
            </a:r>
            <a:r>
              <a:rPr lang="ru-RU" dirty="0"/>
              <a:t>достаточно конкурентоспособные бесплатно доступные СУБД с открытыми исходными кодами (</a:t>
            </a:r>
            <a:r>
              <a:rPr lang="en-US" i="1" dirty="0"/>
              <a:t>MySQL</a:t>
            </a:r>
            <a:r>
              <a:rPr lang="ru-RU" dirty="0"/>
              <a:t>, </a:t>
            </a:r>
            <a:r>
              <a:rPr lang="en-US" i="1" dirty="0"/>
              <a:t>PostgreSQL</a:t>
            </a:r>
            <a:r>
              <a:rPr lang="ru-RU" dirty="0"/>
              <a:t> и т.д.)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EABA-47B5-4660-935E-F62F2D57BF69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4279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СУБД (</a:t>
            </a:r>
            <a:r>
              <a:rPr lang="en-US" dirty="0" smtClean="0"/>
              <a:t>7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В начале 21-го века Майкл </a:t>
            </a:r>
            <a:r>
              <a:rPr lang="ru-RU" dirty="0" err="1"/>
              <a:t>Стоунбрейкер</a:t>
            </a:r>
            <a:r>
              <a:rPr lang="ru-RU" dirty="0"/>
              <a:t> (</a:t>
            </a:r>
            <a:r>
              <a:rPr lang="en-US" dirty="0"/>
              <a:t>Michael </a:t>
            </a:r>
            <a:r>
              <a:rPr lang="en-US" dirty="0" err="1"/>
              <a:t>Stonebraker</a:t>
            </a:r>
            <a:r>
              <a:rPr lang="ru-RU" dirty="0"/>
              <a:t>) провозгласил и обосновал конец эпохи универсальных СУБД и переход к набору технологий специализированных СУБД</a:t>
            </a:r>
            <a:r>
              <a:rPr lang="ru-RU" dirty="0" smtClean="0"/>
              <a:t>,</a:t>
            </a:r>
            <a:endParaRPr lang="en-US" dirty="0" smtClean="0"/>
          </a:p>
          <a:p>
            <a:pPr lvl="1"/>
            <a:r>
              <a:rPr lang="ru-RU" dirty="0" smtClean="0"/>
              <a:t>ориентированных </a:t>
            </a:r>
            <a:r>
              <a:rPr lang="ru-RU" dirty="0"/>
              <a:t>на поддержку отдельных классов приложений баз данных (информационных систем). </a:t>
            </a:r>
            <a:endParaRPr lang="en-US" dirty="0" smtClean="0"/>
          </a:p>
          <a:p>
            <a:r>
              <a:rPr lang="ru-RU" dirty="0" smtClean="0"/>
              <a:t>Появились </a:t>
            </a:r>
            <a:r>
              <a:rPr lang="ru-RU" dirty="0"/>
              <a:t>специализированные </a:t>
            </a:r>
            <a:endParaRPr lang="en-US" dirty="0" smtClean="0"/>
          </a:p>
          <a:p>
            <a:pPr lvl="1"/>
            <a:r>
              <a:rPr lang="en-US" dirty="0" smtClean="0"/>
              <a:t>XML</a:t>
            </a:r>
            <a:r>
              <a:rPr lang="ru-RU" dirty="0"/>
              <a:t>-ориентированные СУБД (</a:t>
            </a:r>
            <a:r>
              <a:rPr lang="en-US" i="1" dirty="0" err="1"/>
              <a:t>Tamino</a:t>
            </a:r>
            <a:r>
              <a:rPr lang="ru-RU" dirty="0"/>
              <a:t>, </a:t>
            </a:r>
            <a:r>
              <a:rPr lang="en-US" i="1" dirty="0"/>
              <a:t>Sedna</a:t>
            </a:r>
            <a:r>
              <a:rPr lang="ru-RU" dirty="0"/>
              <a:t> и т.д.), </a:t>
            </a:r>
            <a:endParaRPr lang="en-US" dirty="0" smtClean="0"/>
          </a:p>
          <a:p>
            <a:pPr lvl="1"/>
            <a:r>
              <a:rPr lang="ru-RU" dirty="0" smtClean="0"/>
              <a:t>потоковые </a:t>
            </a:r>
            <a:r>
              <a:rPr lang="ru-RU" dirty="0"/>
              <a:t>СУБД (</a:t>
            </a:r>
            <a:r>
              <a:rPr lang="en-US" i="1" dirty="0" err="1"/>
              <a:t>Streambase</a:t>
            </a:r>
            <a:r>
              <a:rPr lang="ru-RU" dirty="0"/>
              <a:t> и т.д.), </a:t>
            </a:r>
            <a:endParaRPr lang="en-US" dirty="0" smtClean="0"/>
          </a:p>
          <a:p>
            <a:pPr lvl="1"/>
            <a:r>
              <a:rPr lang="ru-RU" dirty="0" smtClean="0"/>
              <a:t>аналитические </a:t>
            </a:r>
            <a:r>
              <a:rPr lang="ru-RU" dirty="0"/>
              <a:t>СУБД (</a:t>
            </a:r>
            <a:r>
              <a:rPr lang="en-US" i="1" dirty="0"/>
              <a:t>Vertica</a:t>
            </a:r>
            <a:r>
              <a:rPr lang="ru-RU" dirty="0"/>
              <a:t>, </a:t>
            </a:r>
            <a:r>
              <a:rPr lang="en-US" i="1" dirty="0" err="1"/>
              <a:t>Greenplum</a:t>
            </a:r>
            <a:r>
              <a:rPr lang="ru-RU" dirty="0"/>
              <a:t> и т.д.), </a:t>
            </a:r>
            <a:endParaRPr lang="en-US" dirty="0" smtClean="0"/>
          </a:p>
          <a:p>
            <a:pPr lvl="1"/>
            <a:r>
              <a:rPr lang="ru-RU" dirty="0" smtClean="0"/>
              <a:t>транзакционные </a:t>
            </a:r>
            <a:r>
              <a:rPr lang="ru-RU" dirty="0"/>
              <a:t>СУБД (</a:t>
            </a:r>
            <a:r>
              <a:rPr lang="en-US" i="1" dirty="0" err="1"/>
              <a:t>VoltDB</a:t>
            </a:r>
            <a:r>
              <a:rPr lang="ru-RU" dirty="0"/>
              <a:t> и т.д.)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AF93F-36B4-45BD-93C8-B1916B2C8D01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051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СУБД (</a:t>
            </a:r>
            <a:r>
              <a:rPr lang="en-US" dirty="0" smtClean="0"/>
              <a:t>8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Обострилась проблема взрывообразного роста данных (</a:t>
            </a:r>
            <a:r>
              <a:rPr lang="en-US" dirty="0" err="1"/>
              <a:t>BigData</a:t>
            </a:r>
            <a:r>
              <a:rPr lang="ru-RU" dirty="0"/>
              <a:t>), что сделало чрезвычайно актуальной технологию горизонтально масштабируемых СУБД и информационных систем: </a:t>
            </a:r>
            <a:endParaRPr lang="en-US" dirty="0" smtClean="0"/>
          </a:p>
          <a:p>
            <a:pPr lvl="1"/>
            <a:r>
              <a:rPr lang="ru-RU" dirty="0" smtClean="0"/>
              <a:t>это </a:t>
            </a:r>
            <a:r>
              <a:rPr lang="ru-RU" dirty="0"/>
              <a:t>нашло свое отражение в том, что практически все современные СУБД являются </a:t>
            </a:r>
            <a:r>
              <a:rPr lang="ru-RU" dirty="0" smtClean="0"/>
              <a:t>массивно-параллельными</a:t>
            </a:r>
            <a:endParaRPr lang="en-US" dirty="0" smtClean="0"/>
          </a:p>
          <a:p>
            <a:r>
              <a:rPr lang="ru-RU" dirty="0" smtClean="0"/>
              <a:t>Та </a:t>
            </a:r>
            <a:r>
              <a:rPr lang="ru-RU" dirty="0"/>
              <a:t>же проблема </a:t>
            </a:r>
            <a:r>
              <a:rPr lang="en-US" dirty="0" err="1"/>
              <a:t>BigData</a:t>
            </a:r>
            <a:r>
              <a:rPr lang="ru-RU" dirty="0"/>
              <a:t> привела к появлению ряда систем категории </a:t>
            </a:r>
            <a:r>
              <a:rPr lang="en-US" dirty="0"/>
              <a:t>NoSQL</a:t>
            </a:r>
            <a:r>
              <a:rPr lang="ru-RU" dirty="0"/>
              <a:t>, </a:t>
            </a:r>
            <a:endParaRPr lang="en-US" dirty="0" smtClean="0"/>
          </a:p>
          <a:p>
            <a:pPr lvl="1"/>
            <a:r>
              <a:rPr lang="ru-RU" dirty="0" smtClean="0"/>
              <a:t>разработчики </a:t>
            </a:r>
            <a:r>
              <a:rPr lang="ru-RU" dirty="0"/>
              <a:t>которых опираются на опыт области распределенных систем и не следуют канонам традиционных СУБД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EC31-06A3-4B66-8237-44001EB0C098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7311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СУБД (</a:t>
            </a:r>
            <a:r>
              <a:rPr lang="en-US" dirty="0" smtClean="0"/>
              <a:t>9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СССР и России в разное время имелось несколько оригинальных разработок СУБД, в частности, </a:t>
            </a:r>
            <a:endParaRPr lang="en-US" dirty="0" smtClean="0"/>
          </a:p>
          <a:p>
            <a:r>
              <a:rPr lang="ru-RU" i="1" dirty="0" smtClean="0"/>
              <a:t>ИНЕС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i="1" dirty="0"/>
              <a:t>НИКА</a:t>
            </a:r>
            <a:r>
              <a:rPr lang="ru-RU" dirty="0"/>
              <a:t> (1980-е гг., ИСА РАН), </a:t>
            </a:r>
            <a:endParaRPr lang="en-US" dirty="0" smtClean="0"/>
          </a:p>
          <a:p>
            <a:r>
              <a:rPr lang="ru-RU" i="1" dirty="0" smtClean="0"/>
              <a:t>ЛИНТЕР</a:t>
            </a:r>
            <a:r>
              <a:rPr lang="ru-RU" dirty="0" smtClean="0"/>
              <a:t> </a:t>
            </a:r>
            <a:r>
              <a:rPr lang="ru-RU" dirty="0"/>
              <a:t>(компания РЕЛЭКС, Воронеж, начиная с 1990-х гг.), </a:t>
            </a:r>
            <a:endParaRPr lang="en-US" dirty="0" smtClean="0"/>
          </a:p>
          <a:p>
            <a:r>
              <a:rPr lang="en-US" i="1" dirty="0" smtClean="0"/>
              <a:t>Sedna</a:t>
            </a:r>
            <a:r>
              <a:rPr lang="en-US" dirty="0" smtClean="0"/>
              <a:t> </a:t>
            </a:r>
            <a:r>
              <a:rPr lang="ru-RU" dirty="0"/>
              <a:t>(2000-е гг., ИСП РАН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Отечественные </a:t>
            </a:r>
            <a:r>
              <a:rPr lang="ru-RU" dirty="0"/>
              <a:t>разработчики входили и входят в международные сообщества, разрабатывающие СУБД с открытыми исходными кодами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6B10-0A3B-461D-824D-431C06E4DDD1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927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СУБД 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СУБД можно классифицировать в соответствии с разными критериями, например, следующим образом</a:t>
            </a:r>
            <a:r>
              <a:rPr lang="ru-RU" dirty="0" smtClean="0"/>
              <a:t>:</a:t>
            </a:r>
          </a:p>
          <a:p>
            <a:r>
              <a:rPr lang="ru-RU" dirty="0" smtClean="0"/>
              <a:t>По </a:t>
            </a:r>
            <a:r>
              <a:rPr lang="ru-RU" dirty="0"/>
              <a:t>модели данных, на которой основывается </a:t>
            </a:r>
            <a:r>
              <a:rPr lang="ru-RU" dirty="0" smtClean="0"/>
              <a:t>СУБД</a:t>
            </a:r>
          </a:p>
          <a:p>
            <a:r>
              <a:rPr lang="ru-RU" dirty="0" smtClean="0"/>
              <a:t>Таким </a:t>
            </a:r>
            <a:r>
              <a:rPr lang="ru-RU" dirty="0"/>
              <a:t>образом СУБД можно подразделить на </a:t>
            </a:r>
            <a:endParaRPr lang="ru-RU" dirty="0" smtClean="0"/>
          </a:p>
          <a:p>
            <a:pPr lvl="1"/>
            <a:r>
              <a:rPr lang="ru-RU" dirty="0" smtClean="0"/>
              <a:t>сетевые</a:t>
            </a:r>
            <a:r>
              <a:rPr lang="ru-RU" dirty="0"/>
              <a:t>, </a:t>
            </a:r>
            <a:endParaRPr lang="ru-RU" dirty="0" smtClean="0"/>
          </a:p>
          <a:p>
            <a:pPr lvl="1"/>
            <a:r>
              <a:rPr lang="ru-RU" dirty="0" smtClean="0"/>
              <a:t>иерархические</a:t>
            </a:r>
            <a:r>
              <a:rPr lang="ru-RU" dirty="0"/>
              <a:t>, </a:t>
            </a:r>
            <a:endParaRPr lang="ru-RU" dirty="0" smtClean="0"/>
          </a:p>
          <a:p>
            <a:pPr lvl="1"/>
            <a:r>
              <a:rPr lang="ru-RU" dirty="0" smtClean="0"/>
              <a:t>реляционные </a:t>
            </a:r>
            <a:r>
              <a:rPr lang="ru-RU" dirty="0"/>
              <a:t>(и </a:t>
            </a:r>
            <a:r>
              <a:rPr lang="en-US" dirty="0"/>
              <a:t>SQL</a:t>
            </a:r>
            <a:r>
              <a:rPr lang="ru-RU" dirty="0"/>
              <a:t>-ориентированные), </a:t>
            </a:r>
            <a:endParaRPr lang="ru-RU" dirty="0" smtClean="0"/>
          </a:p>
          <a:p>
            <a:pPr lvl="1"/>
            <a:r>
              <a:rPr lang="ru-RU" dirty="0" smtClean="0"/>
              <a:t>объектно-ориентированные</a:t>
            </a:r>
            <a:r>
              <a:rPr lang="ru-RU" dirty="0"/>
              <a:t>, </a:t>
            </a:r>
            <a:endParaRPr lang="ru-RU" dirty="0" smtClean="0"/>
          </a:p>
          <a:p>
            <a:pPr lvl="1"/>
            <a:r>
              <a:rPr lang="en-US" dirty="0" smtClean="0"/>
              <a:t>XML</a:t>
            </a:r>
            <a:r>
              <a:rPr lang="ru-RU" dirty="0"/>
              <a:t>-ориентированные и т.д.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CC39-595C-4635-9AE7-433E6AAF3B3B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0198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СУБД 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На универсальные СУБД (</a:t>
            </a:r>
            <a:r>
              <a:rPr lang="en-US" i="1" dirty="0"/>
              <a:t>Oracle</a:t>
            </a:r>
            <a:r>
              <a:rPr lang="ru-RU" dirty="0"/>
              <a:t>, </a:t>
            </a:r>
            <a:r>
              <a:rPr lang="en-US" i="1" dirty="0"/>
              <a:t>DB</a:t>
            </a:r>
            <a:r>
              <a:rPr lang="ru-RU" i="1" dirty="0"/>
              <a:t>2</a:t>
            </a:r>
            <a:r>
              <a:rPr lang="ru-RU" dirty="0"/>
              <a:t>, </a:t>
            </a:r>
            <a:r>
              <a:rPr lang="en-US" i="1" dirty="0"/>
              <a:t>Microsoft SQL</a:t>
            </a:r>
            <a:r>
              <a:rPr lang="ru-RU" i="1" dirty="0"/>
              <a:t> </a:t>
            </a:r>
            <a:r>
              <a:rPr lang="ru-RU" i="1" dirty="0" err="1"/>
              <a:t>Server</a:t>
            </a:r>
            <a:r>
              <a:rPr lang="ru-RU" dirty="0"/>
              <a:t> и т.д.)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/>
              <a:t>специализированные (</a:t>
            </a:r>
            <a:r>
              <a:rPr lang="en-US" i="1" dirty="0"/>
              <a:t>Vertica</a:t>
            </a:r>
            <a:r>
              <a:rPr lang="ru-RU" dirty="0"/>
              <a:t>, </a:t>
            </a:r>
            <a:r>
              <a:rPr lang="en-US" i="1" dirty="0" err="1"/>
              <a:t>VoltDB</a:t>
            </a:r>
            <a:r>
              <a:rPr lang="ru-RU" dirty="0"/>
              <a:t> и т.д</a:t>
            </a:r>
            <a:r>
              <a:rPr lang="ru-RU" dirty="0" smtClean="0"/>
              <a:t>.)</a:t>
            </a:r>
          </a:p>
          <a:p>
            <a:r>
              <a:rPr lang="ru-RU" dirty="0" smtClean="0"/>
              <a:t>Универсальные </a:t>
            </a:r>
            <a:r>
              <a:rPr lang="ru-RU" dirty="0"/>
              <a:t>СУБД направлены на поддержку приложений (информационных систем) всех возможных видов и расширяются по мере возрастания потребностей информационных </a:t>
            </a:r>
            <a:r>
              <a:rPr lang="ru-RU" dirty="0" smtClean="0"/>
              <a:t>систем</a:t>
            </a:r>
          </a:p>
          <a:p>
            <a:r>
              <a:rPr lang="ru-RU" dirty="0" smtClean="0"/>
              <a:t>Специализированные </a:t>
            </a:r>
            <a:r>
              <a:rPr lang="ru-RU" dirty="0"/>
              <a:t>СУБД ориентированы на эффективную поддержку одного класса информационных систем (например, транзакционных или аналитических систем)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7461-54AD-47BA-86DA-1A8A980BBCF1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689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7B8D088-6F1F-400F-97F6-7D4A84B67C62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4EEEF-DF6A-4B0A-91EB-8B18CD4BD92D}" type="slidenum">
              <a:rPr lang="ru-RU" altLang="en-US"/>
              <a:pPr>
                <a:defRPr/>
              </a:pPr>
              <a:t>3</a:t>
            </a:fld>
            <a:endParaRPr lang="ru-RU" altLang="en-US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dirty="0" smtClean="0"/>
              <a:t>Основные функции и компоненты СУБД </a:t>
            </a:r>
            <a:r>
              <a:rPr lang="ru-RU" altLang="ru-RU" sz="2800" dirty="0" smtClean="0"/>
              <a:t>(2)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400" dirty="0" smtClean="0"/>
              <a:t>Функции СУБД (2). </a:t>
            </a:r>
            <a:r>
              <a:rPr lang="ru-RU" altLang="ru-RU" sz="1600" dirty="0" smtClean="0"/>
              <a:t>Непосредственное управление данными во внешней памяти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Эта функция обеспечивает </a:t>
            </a:r>
            <a:r>
              <a:rPr lang="ru-RU" altLang="ru-RU" sz="2100" i="1" smtClean="0"/>
              <a:t>поддержку необходимых структур внешней памяти</a:t>
            </a:r>
            <a:r>
              <a:rPr lang="ru-RU" altLang="ru-RU" sz="2100" smtClean="0"/>
              <a:t> как для хранения данных и матаданных, непосредственно входящих в БД, так и для служебных целей, например, для убыстрения доступа к данным (индексы).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В некоторых реализациях СУБД активно используются возможности существующих ФС, в других работа производится на уровне устройств внешней памяти.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Но подчеркнем, что в развитых СУБД пользователи в любом случае не обязаны знать, использует ли СУБД ФС, и, если использует, то как организованы файлы.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В частности, в СУБД обычно поддерживается собственная система именования объектов БД. </a:t>
            </a:r>
          </a:p>
        </p:txBody>
      </p:sp>
    </p:spTree>
    <p:extLst>
      <p:ext uri="{BB962C8B-B14F-4D97-AF65-F5344CB8AC3E}">
        <p14:creationId xmlns:p14="http://schemas.microsoft.com/office/powerpoint/2010/main" val="40836705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СУБД (3)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На файл-серверные, клиент-серверные и встраиваемые </a:t>
            </a:r>
            <a:r>
              <a:rPr lang="ru-RU" dirty="0" smtClean="0"/>
              <a:t>СУБД</a:t>
            </a:r>
          </a:p>
          <a:p>
            <a:r>
              <a:rPr lang="ru-RU" dirty="0" smtClean="0"/>
              <a:t>В </a:t>
            </a:r>
            <a:r>
              <a:rPr lang="ru-RU" dirty="0"/>
              <a:t>файл-серверных СУБД (</a:t>
            </a:r>
            <a:r>
              <a:rPr lang="en-US" i="1" dirty="0"/>
              <a:t>Informix SE</a:t>
            </a:r>
            <a:r>
              <a:rPr lang="ru-RU" dirty="0"/>
              <a:t>, </a:t>
            </a:r>
            <a:r>
              <a:rPr lang="en-US" i="1" dirty="0"/>
              <a:t>Microsoft Access</a:t>
            </a:r>
            <a:r>
              <a:rPr lang="ru-RU" dirty="0"/>
              <a:t> и т.д.) базы данных хранятся в файлах специализированного </a:t>
            </a:r>
            <a:r>
              <a:rPr lang="ru-RU" i="1" dirty="0"/>
              <a:t>файлового сервера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экземпляры СУБД работают на каждой клиентской рабочей станции, </a:t>
            </a:r>
            <a:r>
              <a:rPr lang="ru-RU" dirty="0" err="1"/>
              <a:t>синхронизуясь</a:t>
            </a:r>
            <a:r>
              <a:rPr lang="ru-RU" dirty="0"/>
              <a:t> по доступу к общим данным на уровне файлов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BAB2-E6F8-41AD-BE96-65E43FB8AD2A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9252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СУБД (4)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В клиент-серверных СУБД (</a:t>
            </a:r>
            <a:r>
              <a:rPr lang="en-US" i="1" dirty="0"/>
              <a:t>Oracle</a:t>
            </a:r>
            <a:r>
              <a:rPr lang="ru-RU" dirty="0"/>
              <a:t>, </a:t>
            </a:r>
            <a:r>
              <a:rPr lang="en-US" i="1" dirty="0"/>
              <a:t>DB</a:t>
            </a:r>
            <a:r>
              <a:rPr lang="ru-RU" i="1" dirty="0"/>
              <a:t>2</a:t>
            </a:r>
            <a:r>
              <a:rPr lang="ru-RU" dirty="0"/>
              <a:t>, </a:t>
            </a:r>
            <a:r>
              <a:rPr lang="en-US" i="1" dirty="0"/>
              <a:t>PostgreSQL</a:t>
            </a:r>
            <a:r>
              <a:rPr lang="ru-RU" dirty="0"/>
              <a:t> и т.д.) все основные компоненты СУБД выполняются на отдельном сервере, на котором хранится и база данных, – сервере базы </a:t>
            </a:r>
            <a:r>
              <a:rPr lang="ru-RU" dirty="0" smtClean="0"/>
              <a:t>данных</a:t>
            </a:r>
          </a:p>
          <a:p>
            <a:r>
              <a:rPr lang="ru-RU" dirty="0" smtClean="0"/>
              <a:t>На </a:t>
            </a:r>
            <a:r>
              <a:rPr lang="ru-RU" dirty="0"/>
              <a:t>клиентской рабочей станции находится интерфейсная (клиентская) часть СУБД и выполняется код приложения </a:t>
            </a:r>
            <a:endParaRPr lang="ru-RU" dirty="0" smtClean="0"/>
          </a:p>
          <a:p>
            <a:pPr lvl="1"/>
            <a:r>
              <a:rPr lang="ru-RU" dirty="0" smtClean="0"/>
              <a:t>если </a:t>
            </a:r>
            <a:r>
              <a:rPr lang="ru-RU" dirty="0"/>
              <a:t>не используется трехзвенная архитектура с выделенным сервером </a:t>
            </a:r>
            <a:r>
              <a:rPr lang="ru-RU" dirty="0" smtClean="0"/>
              <a:t>приложений </a:t>
            </a:r>
          </a:p>
          <a:p>
            <a:r>
              <a:rPr lang="ru-RU" dirty="0" smtClean="0"/>
              <a:t>Клиент-серверные </a:t>
            </a:r>
            <a:r>
              <a:rPr lang="ru-RU" dirty="0"/>
              <a:t>СУБД – традиционная основа корпоративных информационных систем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18C6-952D-46EC-81A2-B88405FD1BC2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3317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СУБД (5)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Наконец, встраиваемые СУБД (</a:t>
            </a:r>
            <a:r>
              <a:rPr lang="en-US" i="1" dirty="0" err="1"/>
              <a:t>BerkeleyDB</a:t>
            </a:r>
            <a:r>
              <a:rPr lang="ru-RU" dirty="0"/>
              <a:t>, </a:t>
            </a:r>
            <a:r>
              <a:rPr lang="en-US" i="1" dirty="0" err="1"/>
              <a:t>SQlite</a:t>
            </a:r>
            <a:r>
              <a:rPr lang="ru-RU" dirty="0"/>
              <a:t> и т.д.) встраиваются в код приложений (информационных систем) и полностью выполняется на том же компьютере и даже в том же </a:t>
            </a:r>
            <a:r>
              <a:rPr lang="ru-RU" dirty="0" smtClean="0"/>
              <a:t>процессе</a:t>
            </a:r>
          </a:p>
          <a:p>
            <a:r>
              <a:rPr lang="ru-RU" dirty="0" smtClean="0"/>
              <a:t>Встраиваемые </a:t>
            </a:r>
            <a:r>
              <a:rPr lang="ru-RU" dirty="0"/>
              <a:t>СУБД успешно применяются в Интернет- и мобильных приложениях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929-8387-4D3D-B98F-0DD036F4BB19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4623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СУБД (6)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На СУБД, хранящие данные во внешней памяти, и СУБД, сохраняющие данные в основной памяти (</a:t>
            </a:r>
            <a:r>
              <a:rPr lang="en-US" dirty="0"/>
              <a:t>in</a:t>
            </a:r>
            <a:r>
              <a:rPr lang="ru-RU" dirty="0"/>
              <a:t>-</a:t>
            </a:r>
            <a:r>
              <a:rPr lang="en-US" dirty="0"/>
              <a:t>memory</a:t>
            </a:r>
            <a:r>
              <a:rPr lang="ru-RU" dirty="0" smtClean="0"/>
              <a:t>)</a:t>
            </a:r>
          </a:p>
          <a:p>
            <a:r>
              <a:rPr lang="ru-RU" dirty="0" smtClean="0"/>
              <a:t>Исторически </a:t>
            </a:r>
            <a:r>
              <a:rPr lang="ru-RU" dirty="0"/>
              <a:t>подавляющее большинство СУБД хранит базы данных в дисковой </a:t>
            </a:r>
            <a:r>
              <a:rPr lang="ru-RU" dirty="0" smtClean="0"/>
              <a:t>памяти</a:t>
            </a:r>
          </a:p>
          <a:p>
            <a:r>
              <a:rPr lang="ru-RU" dirty="0" smtClean="0"/>
              <a:t>На </a:t>
            </a:r>
            <a:r>
              <a:rPr lang="ru-RU" dirty="0"/>
              <a:t>этот способ хранения рассчитаны многие важные компоненты СУБД, начиная от буферизации данных в основной памяти и заканчивая оптимизатором запросов.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63B1-F494-4059-A73E-F091569554B9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9655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СУБД (7)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Для обеспечения очень быстрого доступа к базам данных по чтению </a:t>
            </a:r>
            <a:r>
              <a:rPr lang="en-US" dirty="0"/>
              <a:t>in</a:t>
            </a:r>
            <a:r>
              <a:rPr lang="ru-RU" dirty="0"/>
              <a:t>-</a:t>
            </a:r>
            <a:r>
              <a:rPr lang="en-US" dirty="0"/>
              <a:t>memory</a:t>
            </a:r>
            <a:r>
              <a:rPr lang="ru-RU" dirty="0"/>
              <a:t> СУБД располагают всю базу данных в основной </a:t>
            </a:r>
            <a:r>
              <a:rPr lang="ru-RU" dirty="0" smtClean="0"/>
              <a:t>памяти</a:t>
            </a:r>
          </a:p>
          <a:p>
            <a:r>
              <a:rPr lang="ru-RU" dirty="0" smtClean="0"/>
              <a:t>В </a:t>
            </a:r>
            <a:r>
              <a:rPr lang="ru-RU" dirty="0"/>
              <a:t>некоторых вариантах таких СУБД (например, </a:t>
            </a:r>
            <a:r>
              <a:rPr lang="en-US" i="1" dirty="0" err="1"/>
              <a:t>TimesTen</a:t>
            </a:r>
            <a:r>
              <a:rPr lang="ru-RU" dirty="0"/>
              <a:t>) основная копия базы данных содержится в дисковой памяти, и измененные части базы данных записываются на </a:t>
            </a:r>
            <a:r>
              <a:rPr lang="ru-RU" dirty="0" smtClean="0"/>
              <a:t>диск</a:t>
            </a:r>
          </a:p>
          <a:p>
            <a:r>
              <a:rPr lang="ru-RU" dirty="0" smtClean="0"/>
              <a:t>В </a:t>
            </a:r>
            <a:r>
              <a:rPr lang="ru-RU" dirty="0"/>
              <a:t>других вариантах (например, </a:t>
            </a:r>
            <a:r>
              <a:rPr lang="en-US" i="1" dirty="0" err="1"/>
              <a:t>VoltDB</a:t>
            </a:r>
            <a:r>
              <a:rPr lang="ru-RU" dirty="0"/>
              <a:t>) дисковая память вообще не используется; такие системы работают в распределенной среде,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/>
              <a:t>надежность хранения данных обеспечивается за счет поддержки их копий (репликации) в разных узлах системы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C6411-2D59-4541-ADF1-B981548B9623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6539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СУБД (8)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На однопроцессорные, параллельные с общей памятью, параллельные с общими дисками и параллельными без использования общих ресурсов </a:t>
            </a:r>
            <a:r>
              <a:rPr lang="ru-RU" dirty="0" smtClean="0"/>
              <a:t>СУБД</a:t>
            </a:r>
          </a:p>
          <a:p>
            <a:r>
              <a:rPr lang="ru-RU" dirty="0" smtClean="0"/>
              <a:t>Однопроцессорные </a:t>
            </a:r>
            <a:r>
              <a:rPr lang="ru-RU" dirty="0"/>
              <a:t>СУБД не используют аппаратные возможности параллелизма и выполняются на одном </a:t>
            </a:r>
            <a:r>
              <a:rPr lang="ru-RU" dirty="0" smtClean="0"/>
              <a:t>процессоре</a:t>
            </a:r>
          </a:p>
          <a:p>
            <a:pPr lvl="1"/>
            <a:r>
              <a:rPr lang="ru-RU" dirty="0" smtClean="0"/>
              <a:t>в </a:t>
            </a:r>
            <a:r>
              <a:rPr lang="ru-RU" dirty="0"/>
              <a:t>частности, на одном одноядерном </a:t>
            </a:r>
            <a:r>
              <a:rPr lang="ru-RU" dirty="0" smtClean="0"/>
              <a:t>процессоре</a:t>
            </a:r>
          </a:p>
          <a:p>
            <a:r>
              <a:rPr lang="ru-RU" dirty="0" smtClean="0"/>
              <a:t>До </a:t>
            </a:r>
            <a:r>
              <a:rPr lang="ru-RU" dirty="0"/>
              <a:t>появления многоядерных процессоров такие СУБД были распространены, поскольку многопроцессорные компьютеры с общей памятью были слишком дороги и малодоступны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3CD0A-88D4-4FC3-9BED-336951203009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8261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СУБД (9)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Параллельные СУБД с общей памятью (</a:t>
            </a:r>
            <a:r>
              <a:rPr lang="en-US" i="1" dirty="0"/>
              <a:t>Oracle</a:t>
            </a:r>
            <a:r>
              <a:rPr lang="ru-RU" dirty="0"/>
              <a:t>, </a:t>
            </a:r>
            <a:r>
              <a:rPr lang="en-US" i="1" dirty="0"/>
              <a:t>DB</a:t>
            </a:r>
            <a:r>
              <a:rPr lang="ru-RU" i="1" dirty="0"/>
              <a:t>2</a:t>
            </a:r>
            <a:r>
              <a:rPr lang="ru-RU" dirty="0"/>
              <a:t> и т.д.) поддерживались ведущими компаниями с 1980-х гг., но стали массово распространенными только после появления многоядерных </a:t>
            </a:r>
            <a:r>
              <a:rPr lang="ru-RU" dirty="0" smtClean="0"/>
              <a:t>процессоров</a:t>
            </a:r>
          </a:p>
          <a:p>
            <a:r>
              <a:rPr lang="ru-RU" dirty="0" smtClean="0"/>
              <a:t>Параллельные </a:t>
            </a:r>
            <a:r>
              <a:rPr lang="ru-RU" dirty="0"/>
              <a:t>СУБД этого класса обеспечивают </a:t>
            </a:r>
            <a:r>
              <a:rPr lang="ru-RU" dirty="0" err="1"/>
              <a:t>межзапросный</a:t>
            </a:r>
            <a:r>
              <a:rPr lang="ru-RU" dirty="0"/>
              <a:t> или </a:t>
            </a:r>
            <a:r>
              <a:rPr lang="ru-RU" dirty="0" err="1"/>
              <a:t>внутризапросный</a:t>
            </a:r>
            <a:r>
              <a:rPr lang="ru-RU" dirty="0"/>
              <a:t> параллелизм с использованием нескольких </a:t>
            </a:r>
            <a:r>
              <a:rPr lang="ru-RU" dirty="0" smtClean="0"/>
              <a:t>ядер</a:t>
            </a:r>
          </a:p>
          <a:p>
            <a:r>
              <a:rPr lang="ru-RU" dirty="0" smtClean="0"/>
              <a:t>Наличие </a:t>
            </a:r>
            <a:r>
              <a:rPr lang="ru-RU" dirty="0"/>
              <a:t>общей памяти позволяет избежать пересылок данных, но требует применения сложной синхронизации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B4AD-898A-4BB8-B969-F2357210A400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4736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СУБД (10)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параллельных СУБД с общими дисками (</a:t>
            </a:r>
            <a:r>
              <a:rPr lang="en-US" i="1" dirty="0"/>
              <a:t>Oracle RAC</a:t>
            </a:r>
            <a:r>
              <a:rPr lang="ru-RU" dirty="0"/>
              <a:t>) несколько экземпляров СУБД работают в разных узлах вычислительного кластера, </a:t>
            </a:r>
            <a:endParaRPr lang="ru-RU" dirty="0" smtClean="0"/>
          </a:p>
          <a:p>
            <a:pPr lvl="1"/>
            <a:r>
              <a:rPr lang="ru-RU" dirty="0" smtClean="0"/>
              <a:t>но </a:t>
            </a:r>
            <a:r>
              <a:rPr lang="ru-RU" dirty="0"/>
              <a:t>все эти экземпляры обращаются к общей дисковой подсистеме, в которой хранится база </a:t>
            </a:r>
            <a:r>
              <a:rPr lang="ru-RU" dirty="0" smtClean="0"/>
              <a:t>данных</a:t>
            </a:r>
          </a:p>
          <a:p>
            <a:r>
              <a:rPr lang="ru-RU" dirty="0" smtClean="0"/>
              <a:t>Исторически </a:t>
            </a:r>
            <a:r>
              <a:rPr lang="ru-RU" dirty="0"/>
              <a:t>эта архитектура происходит от файл-серверной архитектуры, </a:t>
            </a:r>
            <a:endParaRPr lang="ru-RU" dirty="0" smtClean="0"/>
          </a:p>
          <a:p>
            <a:pPr lvl="1"/>
            <a:r>
              <a:rPr lang="ru-RU" dirty="0" smtClean="0"/>
              <a:t>но </a:t>
            </a:r>
            <a:r>
              <a:rPr lang="ru-RU" dirty="0"/>
              <a:t>используется для обеспечения </a:t>
            </a:r>
            <a:r>
              <a:rPr lang="ru-RU" dirty="0" err="1"/>
              <a:t>межзапросного</a:t>
            </a:r>
            <a:r>
              <a:rPr lang="ru-RU" dirty="0"/>
              <a:t> или </a:t>
            </a:r>
            <a:r>
              <a:rPr lang="ru-RU" dirty="0" err="1"/>
              <a:t>внутризапросного</a:t>
            </a:r>
            <a:r>
              <a:rPr lang="ru-RU" dirty="0"/>
              <a:t> параллелизма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EACE-8433-40B2-8DB5-51F0C4224B07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9700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СУБД (11)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Наконец, в параллельных СУБД без использования общих ресурсов (</a:t>
            </a:r>
            <a:r>
              <a:rPr lang="en-US" i="1" dirty="0"/>
              <a:t>Vertica</a:t>
            </a:r>
            <a:r>
              <a:rPr lang="ru-RU" dirty="0"/>
              <a:t>, </a:t>
            </a:r>
            <a:r>
              <a:rPr lang="en-US" i="1" dirty="0" err="1"/>
              <a:t>Greenplum</a:t>
            </a:r>
            <a:r>
              <a:rPr lang="ru-RU" dirty="0"/>
              <a:t> и т.д.) несколько экземпляров СУБД работают в разных узлах кластера каждый со своим разделом базы </a:t>
            </a:r>
            <a:r>
              <a:rPr lang="ru-RU" dirty="0" smtClean="0"/>
              <a:t>данных</a:t>
            </a:r>
          </a:p>
          <a:p>
            <a:r>
              <a:rPr lang="ru-RU" dirty="0" smtClean="0"/>
              <a:t>Каждый </a:t>
            </a:r>
            <a:r>
              <a:rPr lang="ru-RU" dirty="0"/>
              <a:t>запрос декомпозируется на части, адресуемые к соответствующему разделу и обрабатываемые в соответствующем </a:t>
            </a:r>
            <a:r>
              <a:rPr lang="ru-RU" dirty="0" smtClean="0"/>
              <a:t>узле</a:t>
            </a:r>
          </a:p>
          <a:p>
            <a:r>
              <a:rPr lang="ru-RU" dirty="0" smtClean="0"/>
              <a:t>Полученные </a:t>
            </a:r>
            <a:r>
              <a:rPr lang="ru-RU" dirty="0"/>
              <a:t>частичные результаты объединяются за счет обмена сообщениями между </a:t>
            </a:r>
            <a:r>
              <a:rPr lang="ru-RU" dirty="0" smtClean="0"/>
              <a:t>узлами</a:t>
            </a:r>
          </a:p>
          <a:p>
            <a:r>
              <a:rPr lang="ru-RU" dirty="0" smtClean="0"/>
              <a:t>Архитектура </a:t>
            </a:r>
            <a:r>
              <a:rPr lang="ru-RU" dirty="0"/>
              <a:t>параллельной аналитической СУБД без общих ресурсов обеспечивает горизонтальное масштабирование при росте объема данных и наиболее подходит для решения проблемы </a:t>
            </a:r>
            <a:r>
              <a:rPr lang="en-US" dirty="0" err="1"/>
              <a:t>BigData</a:t>
            </a:r>
            <a:r>
              <a:rPr lang="ru-RU" dirty="0"/>
              <a:t> в области аналитики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48AA-94F6-4A83-BFB2-B381DBFDA7BA}" type="datetime1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Лекция 2. История и классификация  СУБД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C07F-D36E-4C1E-A938-AF9B63DDCC70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94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4176C8A-A41C-4E27-8AFA-E735B9274341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DB9A8B-F1EB-4B92-843F-74E1F5C2EC97}" type="slidenum">
              <a:rPr lang="ru-RU" altLang="en-US"/>
              <a:pPr>
                <a:defRPr/>
              </a:pPr>
              <a:t>4</a:t>
            </a:fld>
            <a:endParaRPr lang="ru-RU" altLang="en-US"/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dirty="0" smtClean="0"/>
              <a:t>Основные функции и компоненты СУБД </a:t>
            </a:r>
            <a:r>
              <a:rPr lang="ru-RU" altLang="ru-RU" sz="2800" dirty="0" smtClean="0"/>
              <a:t>(3)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400" dirty="0" smtClean="0"/>
              <a:t>Функции СУБД (3). </a:t>
            </a:r>
            <a:r>
              <a:rPr lang="ru-RU" altLang="ru-RU" sz="1800" dirty="0" smtClean="0"/>
              <a:t>Управление буферами оперативной памяти</a:t>
            </a:r>
          </a:p>
        </p:txBody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СУБД обычно работают с БД значительного размера; по крайней мере, этот размер обычно существенно больше объема доступной ОП.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Если при обращении к любому элементу данных будет производиться обмен с внешней памятью, то вся система будет работать со скоростью устройства внешней памяти.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Единственным способом реального увеличения этой скорости является </a:t>
            </a:r>
            <a:r>
              <a:rPr lang="ru-RU" altLang="ru-RU" sz="1900" i="1" smtClean="0"/>
              <a:t>буферизация данных в оперативной памяти</a:t>
            </a:r>
            <a:r>
              <a:rPr lang="ru-RU" altLang="ru-RU" sz="19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Даже если операционная система производит общесистемную буферизацию данных (как, например, в случае ОС UNIX), этого недостаточно для целей СУБД, которая располагает гораздо большей информацией о полезности буферизации той или иной части БД.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Поэтому в развитых СУБД поддерживается собственный набор буферов оперативной памяти с использованием собственной дисциплиной замены буферов. </a:t>
            </a:r>
          </a:p>
        </p:txBody>
      </p:sp>
    </p:spTree>
    <p:extLst>
      <p:ext uri="{BB962C8B-B14F-4D97-AF65-F5344CB8AC3E}">
        <p14:creationId xmlns:p14="http://schemas.microsoft.com/office/powerpoint/2010/main" val="3954747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1EB25D-FB94-415F-BE49-8193DEF7487B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02385-7036-4737-A646-A1E3B2F24AD3}" type="slidenum">
              <a:rPr lang="ru-RU" altLang="en-US"/>
              <a:pPr>
                <a:defRPr/>
              </a:pPr>
              <a:t>5</a:t>
            </a:fld>
            <a:endParaRPr lang="ru-RU" altLang="en-US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dirty="0" smtClean="0"/>
              <a:t>Основные функции и компоненты СУБД </a:t>
            </a:r>
            <a:r>
              <a:rPr lang="ru-RU" altLang="ru-RU" sz="2800" dirty="0" smtClean="0"/>
              <a:t>(4)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400" dirty="0" smtClean="0"/>
              <a:t>Функции СУБД (4). </a:t>
            </a:r>
            <a:r>
              <a:rPr lang="ru-RU" altLang="ru-RU" sz="1800" dirty="0" smtClean="0"/>
              <a:t>Управление транзакциями (1)</a:t>
            </a:r>
            <a:r>
              <a:rPr lang="ru-RU" altLang="ru-RU" i="1" dirty="0" smtClean="0"/>
              <a:t/>
            </a:r>
            <a:br>
              <a:rPr lang="ru-RU" altLang="ru-RU" i="1" dirty="0" smtClean="0"/>
            </a:br>
            <a:endParaRPr lang="ru-RU" altLang="ru-RU" i="1" dirty="0" smtClean="0"/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900" i="1" smtClean="0"/>
              <a:t>Транзакция</a:t>
            </a:r>
            <a:r>
              <a:rPr lang="ru-RU" altLang="ru-RU" sz="1900" smtClean="0"/>
              <a:t> - это последовательность операций над БД, рассматриваемых СУБД как единое целое: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либо транзакция успешно выполняется, и СУБД фиксирует (выполняет операцию COMMIT) изменения БД, произведенные этой транзакцией, во внешней памяти,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либо ни одно из этих изменений никак не отражается на состоянии БД.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Понятие транзакции необходимо для поддержания логической целостности БД.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Если вспомнить наш пример ИС с файлами </a:t>
            </a:r>
            <a:r>
              <a:rPr lang="ru-RU" altLang="ru-RU" sz="1900" b="1" smtClean="0"/>
              <a:t>СЛУЖАЩИЕ</a:t>
            </a:r>
            <a:r>
              <a:rPr lang="ru-RU" altLang="ru-RU" sz="1900" smtClean="0"/>
              <a:t> и </a:t>
            </a:r>
            <a:r>
              <a:rPr lang="ru-RU" altLang="ru-RU" sz="1900" b="1" smtClean="0"/>
              <a:t>ОТДЕЛЫ</a:t>
            </a:r>
            <a:r>
              <a:rPr lang="ru-RU" altLang="ru-RU" sz="1900" smtClean="0"/>
              <a:t>, то единственным способом не нарушить целостность БД при выполнении операции приема на работу нового служащего является объединение элементарных операций над файлами </a:t>
            </a:r>
            <a:r>
              <a:rPr lang="ru-RU" altLang="ru-RU" sz="1900" b="1" smtClean="0"/>
              <a:t>СЛУЖАЩИЕ</a:t>
            </a:r>
            <a:r>
              <a:rPr lang="ru-RU" altLang="ru-RU" sz="1900" smtClean="0"/>
              <a:t> и </a:t>
            </a:r>
            <a:r>
              <a:rPr lang="ru-RU" altLang="ru-RU" sz="1900" b="1" smtClean="0"/>
              <a:t>ОТДЕЛЫ</a:t>
            </a:r>
            <a:r>
              <a:rPr lang="ru-RU" altLang="ru-RU" sz="1900" smtClean="0"/>
              <a:t> в одну транзакцию.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Таким образом, поддержание механизма транзакций является обязательным условием даже однопользовательских.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Но понятие транзакции гораздо более важно в многопользовательских СУБД. </a:t>
            </a:r>
          </a:p>
        </p:txBody>
      </p:sp>
    </p:spTree>
    <p:extLst>
      <p:ext uri="{BB962C8B-B14F-4D97-AF65-F5344CB8AC3E}">
        <p14:creationId xmlns:p14="http://schemas.microsoft.com/office/powerpoint/2010/main" val="381789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ED20238-1E5C-4D82-BA69-4FD06695B6C2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EE51C-228D-43AB-BF17-83EB3B763D61}" type="slidenum">
              <a:rPr lang="ru-RU" altLang="en-US"/>
              <a:pPr>
                <a:defRPr/>
              </a:pPr>
              <a:t>6</a:t>
            </a:fld>
            <a:endParaRPr lang="ru-RU" altLang="en-US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dirty="0" smtClean="0"/>
              <a:t>Основные функции и компоненты СУБД </a:t>
            </a:r>
            <a:r>
              <a:rPr lang="ru-RU" altLang="ru-RU" sz="2800" dirty="0" smtClean="0"/>
              <a:t>(5)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400" dirty="0" smtClean="0"/>
              <a:t>Функции СУБД (5). </a:t>
            </a:r>
            <a:r>
              <a:rPr lang="ru-RU" altLang="ru-RU" sz="1800" dirty="0" smtClean="0"/>
              <a:t>Управление транзакциями (2)</a:t>
            </a:r>
            <a:r>
              <a:rPr lang="ru-RU" altLang="ru-RU" i="1" dirty="0" smtClean="0"/>
              <a:t/>
            </a:r>
            <a:br>
              <a:rPr lang="ru-RU" altLang="ru-RU" i="1" dirty="0" smtClean="0"/>
            </a:br>
            <a:endParaRPr lang="ru-RU" altLang="ru-RU" i="1" dirty="0" smtClean="0"/>
          </a:p>
        </p:txBody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То свойство, что каждая транзакция начинается при целостном состоянии БД и оставляет это состояние целостным после своего завершения, делает очень удобным использование понятия транзакции как единицы активности пользователя по отношению к БД.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При соответствующем управлении посредством СУБД параллельно выполняемыми транзакциями каждый пользователь может в принципе ощущать себя единственным пользователем СУБД.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С управлением транзакциями в многопользовательской СУБД связаны важные понятия </a:t>
            </a:r>
            <a:r>
              <a:rPr lang="ru-RU" altLang="ru-RU" sz="1700" i="1" smtClean="0"/>
              <a:t>сериализации транзакций</a:t>
            </a:r>
            <a:r>
              <a:rPr lang="ru-RU" altLang="ru-RU" sz="17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Под сериализацией параллельно выполняемых транзакций понимается такой порядок планирования выполнения операций, при котором суммарный эффект смеси транзакций эквивалентен эффекту их некоторого последовательного выполнения.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Понятно, что если удается добиться действительно </a:t>
            </a:r>
            <a:r>
              <a:rPr lang="ru-RU" altLang="ru-RU" sz="1700" i="1" smtClean="0"/>
              <a:t>сериального</a:t>
            </a:r>
            <a:r>
              <a:rPr lang="ru-RU" altLang="ru-RU" sz="1700" smtClean="0"/>
              <a:t> выполнения смеси транзакций, то для каждого пользователя, по инициативе которого образована транзакция, присутствие других транзакций будет незаметно (если не считать некоторого замедления работы по сравнению с однопользовательским режимом). </a:t>
            </a:r>
          </a:p>
        </p:txBody>
      </p:sp>
    </p:spTree>
    <p:extLst>
      <p:ext uri="{BB962C8B-B14F-4D97-AF65-F5344CB8AC3E}">
        <p14:creationId xmlns:p14="http://schemas.microsoft.com/office/powerpoint/2010/main" val="2692594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BAAB5B3-6CC5-4EDC-B9E6-0D0808B8FB25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8F245B-8C7D-4E60-9646-8065C8E61FDC}" type="slidenum">
              <a:rPr lang="ru-RU" altLang="en-US"/>
              <a:pPr>
                <a:defRPr/>
              </a:pPr>
              <a:t>7</a:t>
            </a:fld>
            <a:endParaRPr lang="ru-RU" altLang="en-US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dirty="0" smtClean="0"/>
              <a:t>Основные функции и компоненты СУБД </a:t>
            </a:r>
            <a:r>
              <a:rPr lang="ru-RU" altLang="ru-RU" sz="2800" dirty="0" smtClean="0"/>
              <a:t>(6)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400" dirty="0" smtClean="0"/>
              <a:t>Функции СУБД (6). </a:t>
            </a:r>
            <a:r>
              <a:rPr lang="ru-RU" altLang="ru-RU" sz="1800" dirty="0" smtClean="0"/>
              <a:t>Управление транзакциями (3)</a:t>
            </a:r>
            <a:r>
              <a:rPr lang="ru-RU" altLang="ru-RU" i="1" dirty="0" smtClean="0"/>
              <a:t/>
            </a:r>
            <a:br>
              <a:rPr lang="ru-RU" altLang="ru-RU" i="1" dirty="0" smtClean="0"/>
            </a:br>
            <a:endParaRPr lang="ru-RU" altLang="ru-RU" i="1" dirty="0" smtClean="0"/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Существует несколько базовых алгоритмов сериализации транзакций.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Наиболее распространены алгоритмы, основанные на синхронизационных блокировках объектов БД.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При использовании любого алгоритма сериализации возможны конфликты между двумя или более транзакциями по доступу к объектам БД.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В этом случае для поддержки сериализации необходимо выполнить </a:t>
            </a:r>
            <a:r>
              <a:rPr lang="ru-RU" altLang="ru-RU" sz="2100" i="1" smtClean="0"/>
              <a:t>откат</a:t>
            </a:r>
            <a:r>
              <a:rPr lang="ru-RU" altLang="ru-RU" sz="2100" smtClean="0"/>
              <a:t> (ликвидировать все изменения, произведенные в БД) одной или более транзакций.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Это один из случаев, когда пользователь многопользовательской СУБД может реально (и достаточно неприятно) ощутить присутствие в системе транзакций других пользователей. </a:t>
            </a:r>
          </a:p>
        </p:txBody>
      </p:sp>
    </p:spTree>
    <p:extLst>
      <p:ext uri="{BB962C8B-B14F-4D97-AF65-F5344CB8AC3E}">
        <p14:creationId xmlns:p14="http://schemas.microsoft.com/office/powerpoint/2010/main" val="2167313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7BDC8C4-CDE8-449A-8331-09E4DD554775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510AFB-EECB-4926-8409-81EAD6053AAF}" type="slidenum">
              <a:rPr lang="ru-RU" altLang="en-US"/>
              <a:pPr>
                <a:defRPr/>
              </a:pPr>
              <a:t>8</a:t>
            </a:fld>
            <a:endParaRPr lang="ru-RU" altLang="en-US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dirty="0" smtClean="0"/>
              <a:t>Основные функции и компоненты СУБД </a:t>
            </a:r>
            <a:r>
              <a:rPr lang="ru-RU" altLang="ru-RU" sz="3200" dirty="0" smtClean="0"/>
              <a:t>(7)</a:t>
            </a:r>
            <a:r>
              <a:rPr lang="ru-RU" altLang="ru-RU" sz="3200" dirty="0" smtClean="0"/>
              <a:t/>
            </a:r>
            <a:br>
              <a:rPr lang="ru-RU" altLang="ru-RU" sz="3200" dirty="0" smtClean="0"/>
            </a:br>
            <a:r>
              <a:rPr lang="ru-RU" altLang="ru-RU" sz="2800" dirty="0" smtClean="0"/>
              <a:t>Функции СУБД (7). </a:t>
            </a:r>
            <a:r>
              <a:rPr lang="ru-RU" altLang="ru-RU" sz="2400" dirty="0" smtClean="0"/>
              <a:t>Журнализация (1) </a:t>
            </a:r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Одним из основных требований к СУБД является надежность хранения данных во внешней памяти.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Под надежностью хранения понимается то, что СУБД должна быть в состоянии восстановить последнее согласованное состояние БД после любого аппаратного или программного сбоя.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Обычно рассматриваются два возможных вида аппаратных сбоев: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мягкие сбои, которые можно трактовать как внезапную остановку работы компьютера (например, аварийное выключение питания),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и жесткие сбои, характеризуемые потерей информации на носителях внешней памяти.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Примерами программных сбоев могут быть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аварийное завершение работы СУБД (по причине ошибки в программе или в результате некоторого аппаратного сбоя)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smtClean="0"/>
              <a:t>или аварийное завершение пользовательской программы, в результате чего некоторая транзакция остается незавершенной.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Первую ситуацию можно рассматривать как особый вид мягкого аппаратного сбоя; при возникновении последней требуется ликвидировать последствия только одной транзакции. </a:t>
            </a:r>
          </a:p>
        </p:txBody>
      </p:sp>
    </p:spTree>
    <p:extLst>
      <p:ext uri="{BB962C8B-B14F-4D97-AF65-F5344CB8AC3E}">
        <p14:creationId xmlns:p14="http://schemas.microsoft.com/office/powerpoint/2010/main" val="532407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7D47D70-9182-44D2-8E8A-0F28C29E409C}" type="datetime1">
              <a:rPr lang="ru-RU" altLang="en-US" smtClean="0"/>
              <a:t>18.09.2019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Технология БД. Функции СУБД.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6C7E63-B61E-454F-8011-7975A43C8740}" type="slidenum">
              <a:rPr lang="ru-RU" altLang="en-US"/>
              <a:pPr>
                <a:defRPr/>
              </a:pPr>
              <a:t>9</a:t>
            </a:fld>
            <a:endParaRPr lang="ru-RU" altLang="en-US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dirty="0" smtClean="0"/>
              <a:t>Основные функции и компоненты СУБД </a:t>
            </a:r>
            <a:r>
              <a:rPr lang="ru-RU" altLang="ru-RU" sz="3200" dirty="0" smtClean="0"/>
              <a:t>(8)</a:t>
            </a:r>
            <a:r>
              <a:rPr lang="ru-RU" altLang="ru-RU" sz="3200" dirty="0" smtClean="0"/>
              <a:t/>
            </a:r>
            <a:br>
              <a:rPr lang="ru-RU" altLang="ru-RU" sz="3200" dirty="0" smtClean="0"/>
            </a:br>
            <a:r>
              <a:rPr lang="ru-RU" altLang="ru-RU" sz="2800" dirty="0" smtClean="0"/>
              <a:t>Функции СУБД (8). </a:t>
            </a:r>
            <a:r>
              <a:rPr lang="ru-RU" altLang="ru-RU" sz="2400" dirty="0" smtClean="0"/>
              <a:t>Журнализация (2) </a:t>
            </a:r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В любом случае для восстановления БД нужно располагать некоторой дополнительной информацией.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Другими словами, для обеспечения надежного хранения данных в БД требуется хранение избыточных данных, причем та часть данных, которая используется для восстановления БД, должна храниться особо надежно.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Наиболее распространенным методом поддержания такой избыточной информации является ведение </a:t>
            </a:r>
            <a:r>
              <a:rPr lang="ru-RU" altLang="ru-RU" sz="2100" i="1" smtClean="0"/>
              <a:t>журнала изменений</a:t>
            </a:r>
            <a:r>
              <a:rPr lang="ru-RU" altLang="ru-RU" sz="2100" smtClean="0"/>
              <a:t> БД.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Журнал - это особая часть БД, недоступная пользователям СУБД и поддерживаемая с особой тщательностью (например, можно поддерживать две копии журнала, располагаемые на разных физических дисках), в которую поступают записи обо всех изменениях основной части БД. </a:t>
            </a:r>
          </a:p>
        </p:txBody>
      </p:sp>
    </p:spTree>
    <p:extLst>
      <p:ext uri="{BB962C8B-B14F-4D97-AF65-F5344CB8AC3E}">
        <p14:creationId xmlns:p14="http://schemas.microsoft.com/office/powerpoint/2010/main" val="2182253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Тема1" id="{F1EB81EF-7D09-47F0-ADC1-98D78B79BD01}" vid="{A18461A4-FCDE-4DB8-B365-46A9D833C3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127</TotalTime>
  <Words>3674</Words>
  <Application>Microsoft Office PowerPoint</Application>
  <PresentationFormat>Экран (4:3)</PresentationFormat>
  <Paragraphs>344</Paragraphs>
  <Slides>38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3" baseType="lpstr">
      <vt:lpstr>Arial</vt:lpstr>
      <vt:lpstr>Calibri</vt:lpstr>
      <vt:lpstr>Garamond</vt:lpstr>
      <vt:lpstr>Wingdings</vt:lpstr>
      <vt:lpstr>Тема1</vt:lpstr>
      <vt:lpstr>Функции и компоненты, история и классификация СУБД</vt:lpstr>
      <vt:lpstr>Основные функции и компоненты СУБД (1) Функции СУБД (1)</vt:lpstr>
      <vt:lpstr>Основные функции и компоненты СУБД (2) Функции СУБД (2). Непосредственное управление данными во внешней памяти</vt:lpstr>
      <vt:lpstr>Основные функции и компоненты СУБД (3) Функции СУБД (3). Управление буферами оперативной памяти</vt:lpstr>
      <vt:lpstr>Основные функции и компоненты СУБД (4) Функции СУБД (4). Управление транзакциями (1) </vt:lpstr>
      <vt:lpstr>Основные функции и компоненты СУБД (5) Функции СУБД (5). Управление транзакциями (2) </vt:lpstr>
      <vt:lpstr>Основные функции и компоненты СУБД (6) Функции СУБД (6). Управление транзакциями (3) </vt:lpstr>
      <vt:lpstr>Основные функции и компоненты СУБД (7) Функции СУБД (7). Журнализация (1) </vt:lpstr>
      <vt:lpstr>Основные функции и компоненты СУБД (8) Функции СУБД (8). Журнализация (2) </vt:lpstr>
      <vt:lpstr>Основные функции и компоненты СУБД (9) Функции СУБД (9). Журнализация (3) </vt:lpstr>
      <vt:lpstr>Основные функции и компоненты СУБД (10) Функции СУБД (10). Поддержка языков БД (1) </vt:lpstr>
      <vt:lpstr>Основные функции и компоненты СУБД (11) Функции СУБД (11). Поддержка языков БД (2) </vt:lpstr>
      <vt:lpstr>Основные функции и компоненты СУБД (12) Функции СУБД (12). Поддержка языков БД (3) </vt:lpstr>
      <vt:lpstr>Основные функции и компоненты СУБД (13) Функции СУБД (13). Поддержка языков БД (4) </vt:lpstr>
      <vt:lpstr>Основные функции и компоненты СУБД (14) Типовая организация современной СУБД (1)  </vt:lpstr>
      <vt:lpstr>Основные функции и компоненты СУБД (15) Типовая организация современной СУБД (2)  </vt:lpstr>
      <vt:lpstr>Основные функции и компоненты СУБД (16) Типовая организация современной СУБД (3)  </vt:lpstr>
      <vt:lpstr>Основные функции и компоненты СУБД (17) Типовая организация современной СУБД (4)  </vt:lpstr>
      <vt:lpstr>История СУБД (1)</vt:lpstr>
      <vt:lpstr>История СУБД (2)</vt:lpstr>
      <vt:lpstr>История СУБД (3)</vt:lpstr>
      <vt:lpstr>История СУБД (4)</vt:lpstr>
      <vt:lpstr>История СУБД (5)</vt:lpstr>
      <vt:lpstr>История СУБД (6)</vt:lpstr>
      <vt:lpstr>История СУБД (7)</vt:lpstr>
      <vt:lpstr>История СУБД (8)</vt:lpstr>
      <vt:lpstr>История СУБД (9)</vt:lpstr>
      <vt:lpstr>Классификация СУБД (1)</vt:lpstr>
      <vt:lpstr>Классификация СУБД (2)</vt:lpstr>
      <vt:lpstr>Классификация СУБД (3)</vt:lpstr>
      <vt:lpstr>Классификация СУБД (4)</vt:lpstr>
      <vt:lpstr>Классификация СУБД (5)</vt:lpstr>
      <vt:lpstr>Классификация СУБД (6)</vt:lpstr>
      <vt:lpstr>Классификация СУБД (7)</vt:lpstr>
      <vt:lpstr>Классификация СУБД (8)</vt:lpstr>
      <vt:lpstr>Классификация СУБД (9)</vt:lpstr>
      <vt:lpstr>Классификация СУБД (10)</vt:lpstr>
      <vt:lpstr>Классификация СУБД (11)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СУБД, история и классификация</dc:title>
  <dc:creator>Кузнецов Сергей</dc:creator>
  <cp:lastModifiedBy>Кузнецов Сергей</cp:lastModifiedBy>
  <cp:revision>10</cp:revision>
  <dcterms:created xsi:type="dcterms:W3CDTF">2018-02-05T09:00:59Z</dcterms:created>
  <dcterms:modified xsi:type="dcterms:W3CDTF">2019-09-18T10:27:02Z</dcterms:modified>
</cp:coreProperties>
</file>